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743" r:id="rId2"/>
    <p:sldId id="845" r:id="rId3"/>
    <p:sldId id="863" r:id="rId4"/>
    <p:sldId id="864" r:id="rId5"/>
    <p:sldId id="865" r:id="rId6"/>
    <p:sldId id="866" r:id="rId7"/>
    <p:sldId id="867" r:id="rId8"/>
    <p:sldId id="869" r:id="rId9"/>
  </p:sldIdLst>
  <p:sldSz cx="12196763" cy="6858000"/>
  <p:notesSz cx="6858000" cy="9144000"/>
  <p:custDataLst>
    <p:tags r:id="rId12"/>
  </p:custDataLst>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a:srgbClr val="EA0000"/>
    <a:srgbClr val="DA0000"/>
    <a:srgbClr val="F8F8F8"/>
    <a:srgbClr val="ED5A00"/>
    <a:srgbClr val="F9C900"/>
    <a:srgbClr val="99CC39"/>
    <a:srgbClr val="006BBC"/>
    <a:srgbClr val="29607B"/>
    <a:srgbClr val="1E3F5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05" autoAdjust="0"/>
    <p:restoredTop sz="49635" autoAdjust="0"/>
  </p:normalViewPr>
  <p:slideViewPr>
    <p:cSldViewPr snapToObjects="1">
      <p:cViewPr>
        <p:scale>
          <a:sx n="70" d="100"/>
          <a:sy n="70" d="100"/>
        </p:scale>
        <p:origin x="102" y="-42"/>
      </p:cViewPr>
      <p:guideLst>
        <p:guide orient="horz" pos="2142"/>
        <p:guide pos="3841"/>
      </p:guideLst>
    </p:cSldViewPr>
  </p:slideViewPr>
  <p:outlineViewPr>
    <p:cViewPr>
      <p:scale>
        <a:sx n="33" d="100"/>
        <a:sy n="33" d="100"/>
      </p:scale>
      <p:origin x="0" y="0"/>
    </p:cViewPr>
  </p:outlineViewPr>
  <p:notesTextViewPr>
    <p:cViewPr>
      <p:scale>
        <a:sx n="1" d="1"/>
        <a:sy n="1" d="1"/>
      </p:scale>
      <p:origin x="0" y="0"/>
    </p:cViewPr>
  </p:notesTextViewPr>
  <p:sorterViewPr>
    <p:cViewPr>
      <p:scale>
        <a:sx n="140" d="100"/>
        <a:sy n="140" d="100"/>
      </p:scale>
      <p:origin x="0" y="0"/>
    </p:cViewPr>
  </p:sorterViewPr>
  <p:notesViewPr>
    <p:cSldViewPr snapToObjects="1">
      <p:cViewPr varScale="1">
        <p:scale>
          <a:sx n="86" d="100"/>
          <a:sy n="86" d="100"/>
        </p:scale>
        <p:origin x="-329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610686-844B-4A1B-87C8-BB90DB4BAB84}" type="slidenum">
              <a:rPr lang="zh-CN" altLang="en-US" smtClean="0"/>
              <a:pPr/>
              <a:t>‹#›</a:t>
            </a:fld>
            <a:endParaRPr lang="zh-CN" altLang="en-US"/>
          </a:p>
        </p:txBody>
      </p:sp>
    </p:spTree>
    <p:extLst>
      <p:ext uri="{BB962C8B-B14F-4D97-AF65-F5344CB8AC3E}">
        <p14:creationId xmlns="" xmlns:p14="http://schemas.microsoft.com/office/powerpoint/2010/main" val="3806555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B9EEDA17-7CE7-49CA-897E-A1888A19DA62}" type="datetimeFigureOut">
              <a:rPr lang="zh-CN" altLang="en-US"/>
              <a:pPr/>
              <a:t>2019/8/5</a:t>
            </a:fld>
            <a:endParaRPr lang="en-US"/>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CE1689F0-D8FB-450F-A36F-553F26501FEE}" type="slidenum">
              <a:rPr lang="zh-CN" altLang="en-US"/>
              <a:pPr/>
              <a:t>‹#›</a:t>
            </a:fld>
            <a:endParaRPr lang="en-US"/>
          </a:p>
        </p:txBody>
      </p:sp>
    </p:spTree>
    <p:extLst>
      <p:ext uri="{BB962C8B-B14F-4D97-AF65-F5344CB8AC3E}">
        <p14:creationId xmlns="" xmlns:p14="http://schemas.microsoft.com/office/powerpoint/2010/main" val="2176161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pPr/>
              <a:t>1</a:t>
            </a:fld>
            <a:endParaRPr lang="en-US"/>
          </a:p>
        </p:txBody>
      </p:sp>
    </p:spTree>
    <p:extLst>
      <p:ext uri="{BB962C8B-B14F-4D97-AF65-F5344CB8AC3E}">
        <p14:creationId xmlns="" xmlns:p14="http://schemas.microsoft.com/office/powerpoint/2010/main" val="3575062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2</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3</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4</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5</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6</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7</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8</a:t>
            </a:fld>
            <a:endParaRPr lang="en-US">
              <a:solidFill>
                <a:prstClr val="black"/>
              </a:solidFill>
            </a:endParaRPr>
          </a:p>
        </p:txBody>
      </p:sp>
    </p:spTree>
    <p:extLst>
      <p:ext uri="{BB962C8B-B14F-4D97-AF65-F5344CB8AC3E}">
        <p14:creationId xmlns="" xmlns:p14="http://schemas.microsoft.com/office/powerpoint/2010/main" val="2292324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388860498"/>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978274003"/>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089430995"/>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4" name="Picture 2" descr="PPECLOGO-eff-0-1"/>
          <p:cNvPicPr>
            <a:picLocks noChangeAspect="1" noChangeArrowheads="1"/>
          </p:cNvPicPr>
          <p:nvPr userDrawn="1"/>
        </p:nvPicPr>
        <p:blipFill>
          <a:blip r:embed="rId2" cstate="email">
            <a:extLst>
              <a:ext uri="{28A0092B-C50C-407E-A947-70E740481C1C}">
                <a14:useLocalDpi xmlns="" xmlns:a14="http://schemas.microsoft.com/office/drawing/2010/main"/>
              </a:ext>
            </a:extLst>
          </a:blip>
          <a:srcRect/>
          <a:stretch>
            <a:fillRect/>
          </a:stretch>
        </p:blipFill>
        <p:spPr bwMode="auto">
          <a:xfrm>
            <a:off x="4146913" y="2886609"/>
            <a:ext cx="1060349" cy="798789"/>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PPECLOGO-eff-0-2"/>
          <p:cNvPicPr>
            <a:picLocks noChangeAspect="1" noChangeArrowheads="1"/>
          </p:cNvPicPr>
          <p:nvPr userDrawn="1"/>
        </p:nvPicPr>
        <p:blipFill>
          <a:blip r:embed="rId3" cstate="email">
            <a:extLst>
              <a:ext uri="{28A0092B-C50C-407E-A947-70E740481C1C}">
                <a14:useLocalDpi xmlns="" xmlns:a14="http://schemas.microsoft.com/office/drawing/2010/main"/>
              </a:ext>
            </a:extLst>
          </a:blip>
          <a:srcRect/>
          <a:stretch>
            <a:fillRect/>
          </a:stretch>
        </p:blipFill>
        <p:spPr bwMode="auto">
          <a:xfrm>
            <a:off x="8430462" y="2758265"/>
            <a:ext cx="1096814" cy="838939"/>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4" descr="PPECLOGO-eff-0-3"/>
          <p:cNvPicPr>
            <a:picLocks noChangeAspect="1" noChangeArrowheads="1"/>
          </p:cNvPicPr>
          <p:nvPr userDrawn="1"/>
        </p:nvPicPr>
        <p:blipFill>
          <a:blip r:embed="rId4">
            <a:extLst>
              <a:ext uri="{28A0092B-C50C-407E-A947-70E740481C1C}">
                <a14:useLocalDpi xmlns="" xmlns:a14="http://schemas.microsoft.com/office/drawing/2010/main"/>
              </a:ext>
            </a:extLst>
          </a:blip>
          <a:srcRect/>
          <a:stretch>
            <a:fillRect/>
          </a:stretch>
        </p:blipFill>
        <p:spPr bwMode="auto">
          <a:xfrm>
            <a:off x="1040451" y="1447779"/>
            <a:ext cx="3013731" cy="2376211"/>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Picture 5" descr="PPECLOGO-eff-0-1"/>
          <p:cNvPicPr>
            <a:picLocks noChangeAspect="1" noChangeArrowheads="1"/>
          </p:cNvPicPr>
          <p:nvPr userDrawn="1"/>
        </p:nvPicPr>
        <p:blipFill>
          <a:blip r:embed="rId5" cstate="email">
            <a:extLst>
              <a:ext uri="{28A0092B-C50C-407E-A947-70E740481C1C}">
                <a14:useLocalDpi xmlns="" xmlns:a14="http://schemas.microsoft.com/office/drawing/2010/main"/>
              </a:ext>
            </a:extLst>
          </a:blip>
          <a:srcRect/>
          <a:stretch>
            <a:fillRect/>
          </a:stretch>
        </p:blipFill>
        <p:spPr bwMode="auto">
          <a:xfrm>
            <a:off x="4467436" y="3771071"/>
            <a:ext cx="524127" cy="395616"/>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6" descr="PPECLOGO-eff-0-1"/>
          <p:cNvPicPr>
            <a:picLocks noChangeAspect="1" noChangeArrowheads="1"/>
          </p:cNvPicPr>
          <p:nvPr userDrawn="1"/>
        </p:nvPicPr>
        <p:blipFill>
          <a:blip r:embed="rId6" cstate="email">
            <a:extLst>
              <a:ext uri="{28A0092B-C50C-407E-A947-70E740481C1C}">
                <a14:useLocalDpi xmlns="" xmlns:a14="http://schemas.microsoft.com/office/drawing/2010/main"/>
              </a:ext>
            </a:extLst>
          </a:blip>
          <a:srcRect/>
          <a:stretch>
            <a:fillRect/>
          </a:stretch>
        </p:blipFill>
        <p:spPr bwMode="auto">
          <a:xfrm>
            <a:off x="7376340" y="2904246"/>
            <a:ext cx="401158" cy="302381"/>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Picture 8" descr="PPECLOGO-eff-0-2"/>
          <p:cNvPicPr>
            <a:picLocks noChangeAspect="1" noChangeArrowheads="1"/>
          </p:cNvPicPr>
          <p:nvPr userDrawn="1"/>
        </p:nvPicPr>
        <p:blipFill>
          <a:blip r:embed="rId7" cstate="email">
            <a:extLst>
              <a:ext uri="{28A0092B-C50C-407E-A947-70E740481C1C}">
                <a14:useLocalDpi xmlns="" xmlns:a14="http://schemas.microsoft.com/office/drawing/2010/main"/>
              </a:ext>
            </a:extLst>
          </a:blip>
          <a:srcRect/>
          <a:stretch>
            <a:fillRect/>
          </a:stretch>
        </p:blipFill>
        <p:spPr bwMode="auto">
          <a:xfrm>
            <a:off x="5277817" y="2574149"/>
            <a:ext cx="981731" cy="750913"/>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9" descr="PPECLOGO-eff-5-4"/>
          <p:cNvPicPr>
            <a:picLocks noChangeAspect="1" noChangeArrowheads="1"/>
          </p:cNvPicPr>
          <p:nvPr userDrawn="1"/>
        </p:nvPicPr>
        <p:blipFill>
          <a:blip r:embed="rId8" cstate="email">
            <a:extLst>
              <a:ext uri="{28A0092B-C50C-407E-A947-70E740481C1C}">
                <a14:useLocalDpi xmlns="" xmlns:a14="http://schemas.microsoft.com/office/drawing/2010/main"/>
              </a:ext>
            </a:extLst>
          </a:blip>
          <a:srcRect/>
          <a:stretch>
            <a:fillRect/>
          </a:stretch>
        </p:blipFill>
        <p:spPr bwMode="auto">
          <a:xfrm>
            <a:off x="3261942" y="3206628"/>
            <a:ext cx="1477636" cy="1123849"/>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10" descr="PPECLOGO-eff-5-2"/>
          <p:cNvPicPr>
            <a:picLocks noChangeAspect="1" noChangeArrowheads="1"/>
          </p:cNvPicPr>
          <p:nvPr userDrawn="1"/>
        </p:nvPicPr>
        <p:blipFill>
          <a:blip r:embed="rId9" cstate="email">
            <a:extLst>
              <a:ext uri="{28A0092B-C50C-407E-A947-70E740481C1C}">
                <a14:useLocalDpi xmlns="" xmlns:a14="http://schemas.microsoft.com/office/drawing/2010/main"/>
              </a:ext>
            </a:extLst>
          </a:blip>
          <a:srcRect/>
          <a:stretch>
            <a:fillRect/>
          </a:stretch>
        </p:blipFill>
        <p:spPr bwMode="auto">
          <a:xfrm>
            <a:off x="5352404" y="3446014"/>
            <a:ext cx="1834444" cy="1436309"/>
          </a:xfrm>
          <a:prstGeom prst="rect">
            <a:avLst/>
          </a:prstGeom>
          <a:noFill/>
          <a:extLst>
            <a:ext uri="{909E8E84-426E-40DD-AFC4-6F175D3DCCD1}">
              <a14:hiddenFill xmlns="" xmlns:a14="http://schemas.microsoft.com/office/drawing/2010/main">
                <a:solidFill>
                  <a:srgbClr val="FFFFFF"/>
                </a:solidFill>
              </a14:hiddenFill>
            </a:ext>
          </a:extLst>
        </p:spPr>
      </p:pic>
      <p:pic>
        <p:nvPicPr>
          <p:cNvPr id="12" name="Picture 11" descr="PPECLOGO-eff-5-4"/>
          <p:cNvPicPr>
            <a:picLocks noChangeAspect="1" noChangeArrowheads="1"/>
          </p:cNvPicPr>
          <p:nvPr userDrawn="1"/>
        </p:nvPicPr>
        <p:blipFill>
          <a:blip r:embed="rId10" cstate="email">
            <a:extLst>
              <a:ext uri="{28A0092B-C50C-407E-A947-70E740481C1C}">
                <a14:useLocalDpi xmlns="" xmlns:a14="http://schemas.microsoft.com/office/drawing/2010/main"/>
              </a:ext>
            </a:extLst>
          </a:blip>
          <a:srcRect/>
          <a:stretch>
            <a:fillRect/>
          </a:stretch>
        </p:blipFill>
        <p:spPr bwMode="auto">
          <a:xfrm>
            <a:off x="9886102" y="2725338"/>
            <a:ext cx="1116794" cy="851707"/>
          </a:xfrm>
          <a:prstGeom prst="rect">
            <a:avLst/>
          </a:prstGeom>
          <a:noFill/>
          <a:extLst>
            <a:ext uri="{909E8E84-426E-40DD-AFC4-6F175D3DCCD1}">
              <a14:hiddenFill xmlns="" xmlns:a14="http://schemas.microsoft.com/office/drawing/2010/main">
                <a:solidFill>
                  <a:srgbClr val="FFFFFF"/>
                </a:solidFill>
              </a14:hiddenFill>
            </a:ext>
          </a:extLst>
        </p:spPr>
      </p:pic>
      <p:pic>
        <p:nvPicPr>
          <p:cNvPr id="13" name="Picture 12" descr="PPECLOGO-eff-0-1"/>
          <p:cNvPicPr>
            <a:picLocks noChangeAspect="1" noChangeArrowheads="1"/>
          </p:cNvPicPr>
          <p:nvPr userDrawn="1"/>
        </p:nvPicPr>
        <p:blipFill>
          <a:blip r:embed="rId11" cstate="email">
            <a:extLst>
              <a:ext uri="{28A0092B-C50C-407E-A947-70E740481C1C}">
                <a14:useLocalDpi xmlns="" xmlns:a14="http://schemas.microsoft.com/office/drawing/2010/main"/>
              </a:ext>
            </a:extLst>
          </a:blip>
          <a:srcRect/>
          <a:stretch>
            <a:fillRect/>
          </a:stretch>
        </p:blipFill>
        <p:spPr bwMode="auto">
          <a:xfrm>
            <a:off x="7942800" y="3624920"/>
            <a:ext cx="522112" cy="393095"/>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Picture 13" descr="PPECLOGO-eff-0-1"/>
          <p:cNvPicPr>
            <a:picLocks noChangeAspect="1" noChangeArrowheads="1"/>
          </p:cNvPicPr>
          <p:nvPr userDrawn="1"/>
        </p:nvPicPr>
        <p:blipFill>
          <a:blip r:embed="rId11" cstate="email">
            <a:extLst>
              <a:ext uri="{28A0092B-C50C-407E-A947-70E740481C1C}">
                <a14:useLocalDpi xmlns="" xmlns:a14="http://schemas.microsoft.com/office/drawing/2010/main"/>
              </a:ext>
            </a:extLst>
          </a:blip>
          <a:srcRect/>
          <a:stretch>
            <a:fillRect/>
          </a:stretch>
        </p:blipFill>
        <p:spPr bwMode="auto">
          <a:xfrm>
            <a:off x="11254880" y="2365000"/>
            <a:ext cx="522110" cy="393095"/>
          </a:xfrm>
          <a:prstGeom prst="rect">
            <a:avLst/>
          </a:prstGeom>
          <a:noFill/>
          <a:extLst>
            <a:ext uri="{909E8E84-426E-40DD-AFC4-6F175D3DCCD1}">
              <a14:hiddenFill xmlns="" xmlns:a14="http://schemas.microsoft.com/office/drawing/2010/main">
                <a:solidFill>
                  <a:srgbClr val="FFFFFF"/>
                </a:solidFill>
              </a14:hiddenFill>
            </a:ext>
          </a:extLst>
        </p:spPr>
      </p:pic>
      <p:pic>
        <p:nvPicPr>
          <p:cNvPr id="15" name="Picture 14" descr="PPECLOGO-eff2-1-2"/>
          <p:cNvPicPr>
            <a:picLocks noChangeAspect="1" noChangeArrowheads="1"/>
          </p:cNvPicPr>
          <p:nvPr userDrawn="1"/>
        </p:nvPicPr>
        <p:blipFill>
          <a:blip r:embed="rId12">
            <a:extLst>
              <a:ext uri="{28A0092B-C50C-407E-A947-70E740481C1C}">
                <a14:useLocalDpi xmlns="" xmlns:a14="http://schemas.microsoft.com/office/drawing/2010/main"/>
              </a:ext>
            </a:extLst>
          </a:blip>
          <a:srcRect/>
          <a:stretch>
            <a:fillRect/>
          </a:stretch>
        </p:blipFill>
        <p:spPr bwMode="auto">
          <a:xfrm>
            <a:off x="2054437" y="2795894"/>
            <a:ext cx="1697365" cy="1428749"/>
          </a:xfrm>
          <a:prstGeom prst="rect">
            <a:avLst/>
          </a:prstGeom>
          <a:noFill/>
          <a:extLst>
            <a:ext uri="{909E8E84-426E-40DD-AFC4-6F175D3DCCD1}">
              <a14:hiddenFill xmlns="" xmlns:a14="http://schemas.microsoft.com/office/drawing/2010/main">
                <a:solidFill>
                  <a:srgbClr val="FFFFFF"/>
                </a:solidFill>
              </a14:hiddenFill>
            </a:ext>
          </a:extLst>
        </p:spPr>
      </p:pic>
      <p:pic>
        <p:nvPicPr>
          <p:cNvPr id="16" name="Picture 15" descr="PPECLOGO-eff2-1-3"/>
          <p:cNvPicPr>
            <a:picLocks noChangeAspect="1" noChangeArrowheads="1"/>
          </p:cNvPicPr>
          <p:nvPr userDrawn="1"/>
        </p:nvPicPr>
        <p:blipFill>
          <a:blip r:embed="rId13" cstate="email">
            <a:extLst>
              <a:ext uri="{28A0092B-C50C-407E-A947-70E740481C1C}">
                <a14:useLocalDpi xmlns="" xmlns:a14="http://schemas.microsoft.com/office/drawing/2010/main"/>
              </a:ext>
            </a:extLst>
          </a:blip>
          <a:srcRect/>
          <a:stretch>
            <a:fillRect/>
          </a:stretch>
        </p:blipFill>
        <p:spPr bwMode="auto">
          <a:xfrm>
            <a:off x="3983626" y="2785815"/>
            <a:ext cx="437445" cy="365376"/>
          </a:xfrm>
          <a:prstGeom prst="rect">
            <a:avLst/>
          </a:prstGeom>
          <a:noFill/>
          <a:extLst>
            <a:ext uri="{909E8E84-426E-40DD-AFC4-6F175D3DCCD1}">
              <a14:hiddenFill xmlns="" xmlns:a14="http://schemas.microsoft.com/office/drawing/2010/main">
                <a:solidFill>
                  <a:srgbClr val="FFFFFF"/>
                </a:solidFill>
              </a14:hiddenFill>
            </a:ext>
          </a:extLst>
        </p:spPr>
      </p:pic>
      <p:pic>
        <p:nvPicPr>
          <p:cNvPr id="17" name="Picture 16" descr="PPECLOGO-eff2-1-4"/>
          <p:cNvPicPr>
            <a:picLocks noChangeAspect="1" noChangeArrowheads="1"/>
          </p:cNvPicPr>
          <p:nvPr userDrawn="1"/>
        </p:nvPicPr>
        <p:blipFill>
          <a:blip r:embed="rId14" cstate="email">
            <a:extLst>
              <a:ext uri="{28A0092B-C50C-407E-A947-70E740481C1C}">
                <a14:useLocalDpi xmlns="" xmlns:a14="http://schemas.microsoft.com/office/drawing/2010/main"/>
              </a:ext>
            </a:extLst>
          </a:blip>
          <a:srcRect/>
          <a:stretch>
            <a:fillRect/>
          </a:stretch>
        </p:blipFill>
        <p:spPr bwMode="auto">
          <a:xfrm>
            <a:off x="8519340" y="3325061"/>
            <a:ext cx="703540" cy="587123"/>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7" descr="PPECLOGO-eff2-1-3"/>
          <p:cNvPicPr>
            <a:picLocks noChangeAspect="1" noChangeArrowheads="1"/>
          </p:cNvPicPr>
          <p:nvPr userDrawn="1"/>
        </p:nvPicPr>
        <p:blipFill>
          <a:blip r:embed="rId15" cstate="email">
            <a:extLst>
              <a:ext uri="{28A0092B-C50C-407E-A947-70E740481C1C}">
                <a14:useLocalDpi xmlns="" xmlns:a14="http://schemas.microsoft.com/office/drawing/2010/main"/>
              </a:ext>
            </a:extLst>
          </a:blip>
          <a:srcRect/>
          <a:stretch>
            <a:fillRect/>
          </a:stretch>
        </p:blipFill>
        <p:spPr bwMode="auto">
          <a:xfrm>
            <a:off x="9239008" y="2909285"/>
            <a:ext cx="360841" cy="302381"/>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18" descr="PPECLOGO-eff2-1-3"/>
          <p:cNvPicPr>
            <a:picLocks noChangeAspect="1" noChangeArrowheads="1"/>
          </p:cNvPicPr>
          <p:nvPr userDrawn="1"/>
        </p:nvPicPr>
        <p:blipFill>
          <a:blip r:embed="rId16" cstate="email">
            <a:extLst>
              <a:ext uri="{28A0092B-C50C-407E-A947-70E740481C1C}">
                <a14:useLocalDpi xmlns="" xmlns:a14="http://schemas.microsoft.com/office/drawing/2010/main"/>
              </a:ext>
            </a:extLst>
          </a:blip>
          <a:srcRect/>
          <a:stretch>
            <a:fillRect/>
          </a:stretch>
        </p:blipFill>
        <p:spPr bwMode="auto">
          <a:xfrm>
            <a:off x="9744990" y="3446013"/>
            <a:ext cx="282222" cy="23686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77560194"/>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6 3.33333E-6 L -0.31632 3.33333E-6 "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6 L -0.46684 -1.85185E-6 "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6 1.11111E-6 L -0.19531 1.11111E-6 "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7 2.59259E-6 L -0.43594 2.59259E-6 "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6 -1.85185E-6 L -0.33577 -1.85185E-6 "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6 -1.85185E-6 L -0.57188 -1.85185E-6 "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6 -1.85185E-6 L -0.57188 -1.85185E-6 "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7 2.59259E-6 L 0.43906 2.59259E-6 "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6 2.96296E-6 L 0.62813 2.96296E-6 "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6 -2.96296E-6 L 0.42465 -2.96296E-6 "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0"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0"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0"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0"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0"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646121183"/>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38854233"/>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17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413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789888020"/>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7563"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6013" y="1535113"/>
            <a:ext cx="539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6013" y="2174875"/>
            <a:ext cx="539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297472325"/>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4204940995"/>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765341209"/>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3200"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8850" y="273050"/>
            <a:ext cx="6818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32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2204799047"/>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775" y="4800600"/>
            <a:ext cx="7318375"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90775" y="612775"/>
            <a:ext cx="731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775" y="5367338"/>
            <a:ext cx="73183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2989314081"/>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dirty="0" smtClean="0"/>
              <a:t>单击此处编辑母版标题样式</a:t>
            </a:r>
          </a:p>
        </p:txBody>
      </p:sp>
      <p:sp>
        <p:nvSpPr>
          <p:cNvPr id="1027"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dirty="0" smtClean="0"/>
              <a:t>单击此处编辑母版文本样式</a:t>
            </a:r>
          </a:p>
          <a:p>
            <a:pPr lvl="1"/>
            <a:r>
              <a:rPr lang="zh-CN" dirty="0" smtClean="0"/>
              <a:t>第二级</a:t>
            </a:r>
          </a:p>
        </p:txBody>
      </p:sp>
    </p:spTree>
    <p:extLst>
      <p:ext uri="{BB962C8B-B14F-4D97-AF65-F5344CB8AC3E}">
        <p14:creationId xmlns="" xmlns:p14="http://schemas.microsoft.com/office/powerpoint/2010/main" val="2568129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par>
    </p:tnLst>
  </p:timing>
  <p:txStyles>
    <p:titleStyle>
      <a:lvl1pPr algn="l" rtl="0" fontAlgn="base">
        <a:spcBef>
          <a:spcPct val="0"/>
        </a:spcBef>
        <a:spcAft>
          <a:spcPct val="0"/>
        </a:spcAft>
        <a:defRPr sz="2400">
          <a:solidFill>
            <a:schemeClr val="accent1"/>
          </a:solidFill>
          <a:latin typeface="+mj-lt"/>
          <a:ea typeface="+mj-ea"/>
          <a:cs typeface="+mj-cs"/>
        </a:defRPr>
      </a:lvl1pPr>
      <a:lvl2pPr algn="l" rtl="0" fontAlgn="base">
        <a:spcBef>
          <a:spcPct val="0"/>
        </a:spcBef>
        <a:spcAft>
          <a:spcPct val="0"/>
        </a:spcAft>
        <a:defRPr sz="2400">
          <a:solidFill>
            <a:schemeClr val="tx2"/>
          </a:solidFill>
          <a:latin typeface="Arial" pitchFamily="34" charset="0"/>
          <a:ea typeface="微软雅黑" pitchFamily="34" charset="-122"/>
        </a:defRPr>
      </a:lvl2pPr>
      <a:lvl3pPr algn="l" rtl="0" fontAlgn="base">
        <a:spcBef>
          <a:spcPct val="0"/>
        </a:spcBef>
        <a:spcAft>
          <a:spcPct val="0"/>
        </a:spcAft>
        <a:defRPr sz="2400">
          <a:solidFill>
            <a:schemeClr val="tx2"/>
          </a:solidFill>
          <a:latin typeface="Arial" pitchFamily="34" charset="0"/>
          <a:ea typeface="微软雅黑" pitchFamily="34" charset="-122"/>
        </a:defRPr>
      </a:lvl3pPr>
      <a:lvl4pPr algn="l" rtl="0" fontAlgn="base">
        <a:spcBef>
          <a:spcPct val="0"/>
        </a:spcBef>
        <a:spcAft>
          <a:spcPct val="0"/>
        </a:spcAft>
        <a:defRPr sz="2400">
          <a:solidFill>
            <a:schemeClr val="tx2"/>
          </a:solidFill>
          <a:latin typeface="Arial" pitchFamily="34" charset="0"/>
          <a:ea typeface="微软雅黑" pitchFamily="34" charset="-122"/>
        </a:defRPr>
      </a:lvl4pPr>
      <a:lvl5pPr algn="l" rtl="0" fontAlgn="base">
        <a:spcBef>
          <a:spcPct val="0"/>
        </a:spcBef>
        <a:spcAft>
          <a:spcPct val="0"/>
        </a:spcAft>
        <a:defRPr sz="2400">
          <a:solidFill>
            <a:schemeClr val="tx2"/>
          </a:solidFill>
          <a:latin typeface="Arial" pitchFamily="34" charset="0"/>
          <a:ea typeface="微软雅黑" pitchFamily="34" charset="-122"/>
        </a:defRPr>
      </a:lvl5pPr>
      <a:lvl6pPr marL="457200" algn="l" rtl="0" fontAlgn="base">
        <a:spcBef>
          <a:spcPct val="0"/>
        </a:spcBef>
        <a:spcAft>
          <a:spcPct val="0"/>
        </a:spcAft>
        <a:defRPr sz="2400">
          <a:solidFill>
            <a:schemeClr val="tx2"/>
          </a:solidFill>
          <a:latin typeface="Arial" pitchFamily="34" charset="0"/>
          <a:ea typeface="微软雅黑" pitchFamily="34" charset="-122"/>
        </a:defRPr>
      </a:lvl6pPr>
      <a:lvl7pPr marL="914400" algn="l" rtl="0" fontAlgn="base">
        <a:spcBef>
          <a:spcPct val="0"/>
        </a:spcBef>
        <a:spcAft>
          <a:spcPct val="0"/>
        </a:spcAft>
        <a:defRPr sz="2400">
          <a:solidFill>
            <a:schemeClr val="tx2"/>
          </a:solidFill>
          <a:latin typeface="Arial" pitchFamily="34" charset="0"/>
          <a:ea typeface="微软雅黑" pitchFamily="34" charset="-122"/>
        </a:defRPr>
      </a:lvl7pPr>
      <a:lvl8pPr marL="1371600" algn="l" rtl="0" fontAlgn="base">
        <a:spcBef>
          <a:spcPct val="0"/>
        </a:spcBef>
        <a:spcAft>
          <a:spcPct val="0"/>
        </a:spcAft>
        <a:defRPr sz="2400">
          <a:solidFill>
            <a:schemeClr val="tx2"/>
          </a:solidFill>
          <a:latin typeface="Arial" pitchFamily="34" charset="0"/>
          <a:ea typeface="微软雅黑" pitchFamily="34" charset="-122"/>
        </a:defRPr>
      </a:lvl8pPr>
      <a:lvl9pPr marL="1828800" algn="l" rtl="0" fontAlgn="base">
        <a:spcBef>
          <a:spcPct val="0"/>
        </a:spcBef>
        <a:spcAft>
          <a:spcPct val="0"/>
        </a:spcAft>
        <a:defRPr sz="2400">
          <a:solidFill>
            <a:schemeClr val="tx2"/>
          </a:solidFill>
          <a:latin typeface="Arial" pitchFamily="34" charset="0"/>
          <a:ea typeface="微软雅黑"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CJH130613\桌面\图片1.jpg"/>
          <p:cNvPicPr>
            <a:picLocks noChangeAspect="1" noChangeArrowheads="1"/>
          </p:cNvPicPr>
          <p:nvPr/>
        </p:nvPicPr>
        <p:blipFill>
          <a:blip r:embed="rId3"/>
          <a:srcRect/>
          <a:stretch>
            <a:fillRect/>
          </a:stretch>
        </p:blipFill>
        <p:spPr bwMode="auto">
          <a:xfrm>
            <a:off x="0" y="0"/>
            <a:ext cx="12196763" cy="6858000"/>
          </a:xfrm>
          <a:prstGeom prst="rect">
            <a:avLst/>
          </a:prstGeom>
          <a:noFill/>
        </p:spPr>
      </p:pic>
      <p:sp>
        <p:nvSpPr>
          <p:cNvPr id="34" name="TextBox 33"/>
          <p:cNvSpPr txBox="1"/>
          <p:nvPr/>
        </p:nvSpPr>
        <p:spPr>
          <a:xfrm>
            <a:off x="0" y="1357298"/>
            <a:ext cx="12196763" cy="1998913"/>
          </a:xfrm>
          <a:prstGeom prst="rect">
            <a:avLst/>
          </a:prstGeom>
          <a:noFill/>
        </p:spPr>
        <p:txBody>
          <a:bodyPr wrap="square" lIns="86393" tIns="43196" rIns="86393" bIns="43196" rtlCol="0">
            <a:spAutoFit/>
          </a:bodyPr>
          <a:lstStyle/>
          <a:p>
            <a:pPr algn="ctr" defTabSz="839610">
              <a:lnSpc>
                <a:spcPct val="150000"/>
              </a:lnSpc>
              <a:defRPr/>
            </a:pPr>
            <a:r>
              <a:rPr lang="zh-CN" altLang="en-US" sz="4400" b="1" dirty="0" smtClean="0">
                <a:latin typeface="+mj-ea"/>
                <a:ea typeface="+mj-ea"/>
              </a:rPr>
              <a:t>关于征收城市基础设施配套费的通知</a:t>
            </a:r>
            <a:endParaRPr lang="en-US" altLang="zh-CN" sz="4400" b="1" dirty="0" smtClean="0">
              <a:latin typeface="+mj-ea"/>
              <a:ea typeface="+mj-ea"/>
            </a:endParaRPr>
          </a:p>
          <a:p>
            <a:pPr algn="ctr" defTabSz="839610">
              <a:lnSpc>
                <a:spcPct val="150000"/>
              </a:lnSpc>
              <a:defRPr/>
            </a:pPr>
            <a:r>
              <a:rPr lang="zh-CN" altLang="en-US" sz="4400" b="1" dirty="0" smtClean="0">
                <a:latin typeface="+mj-ea"/>
                <a:ea typeface="+mj-ea"/>
              </a:rPr>
              <a:t>图解</a:t>
            </a:r>
          </a:p>
        </p:txBody>
      </p:sp>
      <p:sp>
        <p:nvSpPr>
          <p:cNvPr id="41" name="TextBox 40"/>
          <p:cNvSpPr txBox="1"/>
          <p:nvPr/>
        </p:nvSpPr>
        <p:spPr>
          <a:xfrm>
            <a:off x="8813025" y="4500570"/>
            <a:ext cx="3097985" cy="1933895"/>
          </a:xfrm>
          <a:prstGeom prst="rect">
            <a:avLst/>
          </a:prstGeom>
          <a:noFill/>
        </p:spPr>
        <p:txBody>
          <a:bodyPr wrap="square" lIns="86393" tIns="43196" rIns="86393" bIns="43196" rtlCol="0">
            <a:spAutoFit/>
          </a:bodyPr>
          <a:lstStyle/>
          <a:p>
            <a:pPr algn="ctr" defTabSz="839610">
              <a:lnSpc>
                <a:spcPct val="150000"/>
              </a:lnSpc>
              <a:defRPr/>
            </a:pPr>
            <a:r>
              <a:rPr lang="zh-CN" altLang="en-US" sz="2000" b="1" dirty="0" smtClean="0">
                <a:latin typeface="+mj-ea"/>
                <a:ea typeface="+mj-ea"/>
              </a:rPr>
              <a:t>江</a:t>
            </a:r>
            <a:r>
              <a:rPr lang="zh-CN" altLang="en-US" sz="2000" b="1" dirty="0" smtClean="0">
                <a:latin typeface="+mj-ea"/>
                <a:ea typeface="+mj-ea"/>
              </a:rPr>
              <a:t>门市</a:t>
            </a:r>
            <a:r>
              <a:rPr lang="zh-CN" altLang="en-US" sz="2000" b="1" dirty="0" smtClean="0">
                <a:latin typeface="+mj-ea"/>
                <a:ea typeface="+mj-ea"/>
              </a:rPr>
              <a:t>自然资源</a:t>
            </a:r>
            <a:r>
              <a:rPr lang="zh-CN" altLang="en-US" sz="2000" b="1" dirty="0" smtClean="0">
                <a:latin typeface="+mj-ea"/>
                <a:ea typeface="+mj-ea"/>
              </a:rPr>
              <a:t>局</a:t>
            </a:r>
            <a:endParaRPr lang="en-US" altLang="zh-CN" sz="2000" b="1" dirty="0" smtClean="0">
              <a:latin typeface="+mj-ea"/>
              <a:ea typeface="+mj-ea"/>
            </a:endParaRPr>
          </a:p>
          <a:p>
            <a:pPr algn="ctr" defTabSz="839610">
              <a:lnSpc>
                <a:spcPct val="150000"/>
              </a:lnSpc>
              <a:defRPr/>
            </a:pPr>
            <a:r>
              <a:rPr lang="zh-CN" altLang="en-US" sz="2000" b="1" dirty="0" smtClean="0">
                <a:latin typeface="+mj-ea"/>
                <a:ea typeface="+mj-ea"/>
              </a:rPr>
              <a:t>江</a:t>
            </a:r>
            <a:r>
              <a:rPr lang="zh-CN" altLang="en-US" sz="2000" b="1" dirty="0" smtClean="0">
                <a:latin typeface="+mj-ea"/>
                <a:ea typeface="+mj-ea"/>
              </a:rPr>
              <a:t>门市</a:t>
            </a:r>
            <a:r>
              <a:rPr lang="zh-CN" altLang="en-US" sz="2000" b="1" dirty="0" smtClean="0">
                <a:latin typeface="+mj-ea"/>
                <a:ea typeface="+mj-ea"/>
              </a:rPr>
              <a:t>发展改革</a:t>
            </a:r>
            <a:r>
              <a:rPr lang="zh-CN" altLang="en-US" sz="2000" b="1" dirty="0" smtClean="0">
                <a:latin typeface="+mj-ea"/>
                <a:ea typeface="+mj-ea"/>
              </a:rPr>
              <a:t>局</a:t>
            </a:r>
            <a:endParaRPr lang="en-US" altLang="zh-CN" sz="2000" b="1" dirty="0" smtClean="0">
              <a:latin typeface="+mj-ea"/>
              <a:ea typeface="+mj-ea"/>
            </a:endParaRPr>
          </a:p>
          <a:p>
            <a:pPr algn="ctr" defTabSz="839610">
              <a:lnSpc>
                <a:spcPct val="150000"/>
              </a:lnSpc>
              <a:defRPr/>
            </a:pPr>
            <a:r>
              <a:rPr lang="zh-CN" altLang="en-US" sz="2000" b="1" dirty="0" smtClean="0">
                <a:latin typeface="+mj-ea"/>
                <a:ea typeface="+mj-ea"/>
              </a:rPr>
              <a:t>江门市财政局</a:t>
            </a:r>
            <a:endParaRPr lang="en-US" altLang="zh-CN" sz="2000" b="1" dirty="0" smtClean="0">
              <a:latin typeface="+mj-ea"/>
              <a:ea typeface="+mj-ea"/>
            </a:endParaRPr>
          </a:p>
          <a:p>
            <a:pPr algn="ctr" defTabSz="839610">
              <a:lnSpc>
                <a:spcPct val="150000"/>
              </a:lnSpc>
              <a:defRPr/>
            </a:pPr>
            <a:r>
              <a:rPr lang="en-US" altLang="zh-CN" sz="2000" b="1" dirty="0" smtClean="0">
                <a:latin typeface="+mj-ea"/>
                <a:ea typeface="+mj-ea"/>
              </a:rPr>
              <a:t>2019</a:t>
            </a:r>
            <a:r>
              <a:rPr lang="zh-CN" altLang="en-US" sz="2000" b="1" dirty="0" smtClean="0">
                <a:latin typeface="+mj-ea"/>
                <a:ea typeface="+mj-ea"/>
              </a:rPr>
              <a:t>年</a:t>
            </a:r>
            <a:r>
              <a:rPr lang="en-US" altLang="zh-CN" sz="2000" b="1" dirty="0" smtClean="0">
                <a:latin typeface="+mj-ea"/>
                <a:ea typeface="+mj-ea"/>
              </a:rPr>
              <a:t>4</a:t>
            </a:r>
            <a:r>
              <a:rPr lang="zh-CN" altLang="en-US" sz="2000" b="1" dirty="0" smtClean="0">
                <a:latin typeface="+mj-ea"/>
                <a:ea typeface="+mj-ea"/>
              </a:rPr>
              <a:t>月</a:t>
            </a:r>
          </a:p>
        </p:txBody>
      </p:sp>
    </p:spTree>
    <p:extLst>
      <p:ext uri="{BB962C8B-B14F-4D97-AF65-F5344CB8AC3E}">
        <p14:creationId xmlns="" xmlns:p14="http://schemas.microsoft.com/office/powerpoint/2010/main" val="3271003766"/>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13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1"/>
                                        </p:tgtEl>
                                        <p:attrNameLst>
                                          <p:attrName>style.visibility</p:attrName>
                                        </p:attrNameLst>
                                      </p:cBhvr>
                                      <p:to>
                                        <p:strVal val="visible"/>
                                      </p:to>
                                    </p:set>
                                    <p:anim calcmode="lin" valueType="num">
                                      <p:cBhvr>
                                        <p:cTn id="15" dur="500" fill="hold"/>
                                        <p:tgtEl>
                                          <p:spTgt spid="4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1"/>
                                        </p:tgtEl>
                                        <p:attrNameLst>
                                          <p:attrName>ppt_y</p:attrName>
                                        </p:attrNameLst>
                                      </p:cBhvr>
                                      <p:tavLst>
                                        <p:tav tm="0">
                                          <p:val>
                                            <p:strVal val="#ppt_y"/>
                                          </p:val>
                                        </p:tav>
                                        <p:tav tm="100000">
                                          <p:val>
                                            <p:strVal val="#ppt_y"/>
                                          </p:val>
                                        </p:tav>
                                      </p:tavLst>
                                    </p:anim>
                                    <p:anim calcmode="lin" valueType="num">
                                      <p:cBhvr>
                                        <p:cTn id="17" dur="500" fill="hold"/>
                                        <p:tgtEl>
                                          <p:spTgt spid="4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2334990" y="214290"/>
            <a:ext cx="9549868" cy="3035062"/>
            <a:chOff x="4304043" y="1286668"/>
            <a:chExt cx="3837944" cy="2757793"/>
          </a:xfrm>
          <a:effectLst>
            <a:outerShdw blurRad="381000" dist="254000" dir="8100000" algn="tr" rotWithShape="0">
              <a:prstClr val="black">
                <a:alpha val="40000"/>
              </a:prstClr>
            </a:outerShdw>
          </a:effectLst>
        </p:grpSpPr>
        <p:sp>
          <p:nvSpPr>
            <p:cNvPr id="51" name="圆角矩形 5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79"/>
          <p:cNvGrpSpPr>
            <a:grpSpLocks/>
          </p:cNvGrpSpPr>
          <p:nvPr/>
        </p:nvGrpSpPr>
        <p:grpSpPr bwMode="auto">
          <a:xfrm>
            <a:off x="576433" y="872815"/>
            <a:ext cx="1735734" cy="1739242"/>
            <a:chOff x="6379729" y="2488774"/>
            <a:chExt cx="2513016" cy="2513016"/>
          </a:xfrm>
          <a:solidFill>
            <a:schemeClr val="bg2">
              <a:lumMod val="40000"/>
              <a:lumOff val="60000"/>
            </a:schemeClr>
          </a:solidFill>
        </p:grpSpPr>
        <p:sp>
          <p:nvSpPr>
            <p:cNvPr id="4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49"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7" name="Freeform 6"/>
          <p:cNvSpPr>
            <a:spLocks/>
          </p:cNvSpPr>
          <p:nvPr/>
        </p:nvSpPr>
        <p:spPr bwMode="auto">
          <a:xfrm>
            <a:off x="908519" y="141538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2828951" y="1071546"/>
            <a:ext cx="8770156" cy="1384995"/>
          </a:xfrm>
          <a:prstGeom prst="rect">
            <a:avLst/>
          </a:prstGeom>
          <a:noFill/>
        </p:spPr>
        <p:txBody>
          <a:bodyPr wrap="square" rtlCol="0">
            <a:spAutoFit/>
          </a:bodyPr>
          <a:lstStyle/>
          <a:p>
            <a:pPr>
              <a:lnSpc>
                <a:spcPct val="150000"/>
              </a:lnSpc>
            </a:pPr>
            <a:r>
              <a:rPr lang="zh-CN" altLang="en-US" sz="2800" dirty="0" smtClean="0">
                <a:latin typeface="+mn-ea"/>
                <a:ea typeface="+mn-ea"/>
              </a:rPr>
              <a:t>       进一步规范我市城市基础设施配套费的征收管理，推进城市基础设施建设和协调发展。</a:t>
            </a:r>
            <a:endParaRPr lang="zh-CN" altLang="en-US" sz="2800" dirty="0">
              <a:solidFill>
                <a:schemeClr val="accent1"/>
              </a:solidFill>
              <a:latin typeface="+mn-ea"/>
              <a:ea typeface="+mn-ea"/>
            </a:endParaRPr>
          </a:p>
        </p:txBody>
      </p:sp>
      <p:sp>
        <p:nvSpPr>
          <p:cNvPr id="36" name="TextBox 35"/>
          <p:cNvSpPr txBox="1"/>
          <p:nvPr/>
        </p:nvSpPr>
        <p:spPr>
          <a:xfrm>
            <a:off x="661564" y="108917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制定</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目的</a:t>
            </a:r>
            <a:endParaRPr lang="en-US" altLang="zh-CN" sz="3600" b="1" dirty="0" smtClean="0">
              <a:solidFill>
                <a:schemeClr val="accent1">
                  <a:lumMod val="50000"/>
                </a:schemeClr>
              </a:solidFill>
              <a:latin typeface="+mn-ea"/>
              <a:ea typeface="+mn-ea"/>
            </a:endParaRPr>
          </a:p>
        </p:txBody>
      </p:sp>
      <p:sp>
        <p:nvSpPr>
          <p:cNvPr id="77" name="Freeform 6"/>
          <p:cNvSpPr>
            <a:spLocks/>
          </p:cNvSpPr>
          <p:nvPr/>
        </p:nvSpPr>
        <p:spPr bwMode="auto">
          <a:xfrm>
            <a:off x="983490"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81" name="组合 80"/>
          <p:cNvGrpSpPr/>
          <p:nvPr/>
        </p:nvGrpSpPr>
        <p:grpSpPr>
          <a:xfrm>
            <a:off x="2334990" y="3537210"/>
            <a:ext cx="9534094" cy="3035062"/>
            <a:chOff x="4304043" y="1286668"/>
            <a:chExt cx="3837944" cy="2757793"/>
          </a:xfrm>
          <a:effectLst>
            <a:outerShdw blurRad="381000" dist="254000" dir="8100000" algn="tr" rotWithShape="0">
              <a:prstClr val="black">
                <a:alpha val="40000"/>
              </a:prstClr>
            </a:outerShdw>
          </a:effectLst>
        </p:grpSpPr>
        <p:sp>
          <p:nvSpPr>
            <p:cNvPr id="82" name="圆角矩形 81"/>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圆角矩形 82"/>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4" name="组合 79"/>
          <p:cNvGrpSpPr>
            <a:grpSpLocks/>
          </p:cNvGrpSpPr>
          <p:nvPr/>
        </p:nvGrpSpPr>
        <p:grpSpPr bwMode="auto">
          <a:xfrm>
            <a:off x="560659" y="4195735"/>
            <a:ext cx="1735734" cy="1739242"/>
            <a:chOff x="6379729" y="2488774"/>
            <a:chExt cx="2513016" cy="2513016"/>
          </a:xfrm>
          <a:solidFill>
            <a:schemeClr val="bg2">
              <a:lumMod val="40000"/>
              <a:lumOff val="60000"/>
            </a:schemeClr>
          </a:solidFill>
        </p:grpSpPr>
        <p:sp>
          <p:nvSpPr>
            <p:cNvPr id="8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86"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87" name="Freeform 6"/>
          <p:cNvSpPr>
            <a:spLocks/>
          </p:cNvSpPr>
          <p:nvPr/>
        </p:nvSpPr>
        <p:spPr bwMode="auto">
          <a:xfrm>
            <a:off x="892745"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88" name="TextBox 87"/>
          <p:cNvSpPr txBox="1"/>
          <p:nvPr/>
        </p:nvSpPr>
        <p:spPr>
          <a:xfrm>
            <a:off x="2813177" y="4000504"/>
            <a:ext cx="8770156" cy="2031325"/>
          </a:xfrm>
          <a:prstGeom prst="rect">
            <a:avLst/>
          </a:prstGeom>
          <a:noFill/>
        </p:spPr>
        <p:txBody>
          <a:bodyPr wrap="square" rtlCol="0">
            <a:spAutoFit/>
          </a:bodyPr>
          <a:lstStyle/>
          <a:p>
            <a:pPr>
              <a:lnSpc>
                <a:spcPct val="150000"/>
              </a:lnSpc>
            </a:pPr>
            <a:r>
              <a:rPr lang="zh-CN" altLang="en-US" sz="2800" dirty="0" smtClean="0">
                <a:latin typeface="+mn-ea"/>
                <a:ea typeface="+mn-ea"/>
              </a:rPr>
              <a:t>       </a:t>
            </a:r>
            <a:r>
              <a:rPr lang="en-US" altLang="zh-CN" sz="2800" dirty="0" smtClean="0">
                <a:latin typeface="+mn-ea"/>
                <a:ea typeface="+mn-ea"/>
              </a:rPr>
              <a:t>《</a:t>
            </a:r>
            <a:r>
              <a:rPr lang="zh-CN" altLang="en-US" sz="2800" dirty="0" smtClean="0">
                <a:latin typeface="+mn-ea"/>
                <a:ea typeface="+mn-ea"/>
              </a:rPr>
              <a:t>广东省物价局、广东省财政厅关于调低城市基础设施配套费标准的通知</a:t>
            </a:r>
            <a:r>
              <a:rPr lang="en-US" altLang="zh-CN" sz="2800" dirty="0" smtClean="0">
                <a:latin typeface="+mn-ea"/>
                <a:ea typeface="+mn-ea"/>
              </a:rPr>
              <a:t>》</a:t>
            </a:r>
            <a:r>
              <a:rPr lang="zh-CN" altLang="en-US" sz="2800" dirty="0" smtClean="0">
                <a:latin typeface="+mn-ea"/>
                <a:ea typeface="+mn-ea"/>
              </a:rPr>
              <a:t>（粤价</a:t>
            </a:r>
            <a:r>
              <a:rPr lang="en-US" altLang="zh-CN" sz="2800" dirty="0" smtClean="0">
                <a:latin typeface="+mn-ea"/>
                <a:ea typeface="+mn-ea"/>
              </a:rPr>
              <a:t>〔</a:t>
            </a:r>
            <a:r>
              <a:rPr lang="en-US" sz="2800" dirty="0" smtClean="0">
                <a:latin typeface="+mn-ea"/>
                <a:ea typeface="+mn-ea"/>
              </a:rPr>
              <a:t>2003</a:t>
            </a:r>
            <a:r>
              <a:rPr lang="en-US" altLang="zh-CN" sz="2800" dirty="0" smtClean="0">
                <a:latin typeface="+mn-ea"/>
                <a:ea typeface="+mn-ea"/>
              </a:rPr>
              <a:t>〕</a:t>
            </a:r>
            <a:r>
              <a:rPr lang="en-US" sz="2800" dirty="0" smtClean="0">
                <a:latin typeface="+mn-ea"/>
                <a:ea typeface="+mn-ea"/>
              </a:rPr>
              <a:t>160</a:t>
            </a:r>
            <a:r>
              <a:rPr lang="zh-CN" altLang="en-US" sz="2800" dirty="0" smtClean="0">
                <a:latin typeface="+mn-ea"/>
                <a:ea typeface="+mn-ea"/>
              </a:rPr>
              <a:t>号）及国家、省其他有关文件规定。</a:t>
            </a:r>
            <a:endParaRPr lang="zh-CN" altLang="en-US" sz="2800" dirty="0">
              <a:solidFill>
                <a:schemeClr val="accent1"/>
              </a:solidFill>
              <a:latin typeface="+mn-ea"/>
              <a:ea typeface="+mn-ea"/>
            </a:endParaRPr>
          </a:p>
        </p:txBody>
      </p:sp>
      <p:sp>
        <p:nvSpPr>
          <p:cNvPr id="89" name="TextBox 88"/>
          <p:cNvSpPr txBox="1"/>
          <p:nvPr/>
        </p:nvSpPr>
        <p:spPr>
          <a:xfrm>
            <a:off x="645790" y="441209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制定</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依据</a:t>
            </a:r>
            <a:endParaRPr lang="en-US" altLang="zh-CN" sz="3600" b="1" dirty="0" smtClean="0">
              <a:solidFill>
                <a:schemeClr val="accent1">
                  <a:lumMod val="50000"/>
                </a:schemeClr>
              </a:solidFill>
              <a:latin typeface="+mn-ea"/>
              <a:ea typeface="+mn-ea"/>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accel="42000"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500" fill="hold"/>
                                        <p:tgtEl>
                                          <p:spTgt spid="47"/>
                                        </p:tgtEl>
                                        <p:attrNameLst>
                                          <p:attrName>ppt_x</p:attrName>
                                        </p:attrNameLst>
                                      </p:cBhvr>
                                      <p:tavLst>
                                        <p:tav tm="0">
                                          <p:val>
                                            <p:strVal val="0-#ppt_w/2"/>
                                          </p:val>
                                        </p:tav>
                                        <p:tav tm="100000">
                                          <p:val>
                                            <p:strVal val="#ppt_x"/>
                                          </p:val>
                                        </p:tav>
                                      </p:tavLst>
                                    </p:anim>
                                    <p:anim calcmode="lin" valueType="num">
                                      <p:cBhvr additive="base">
                                        <p:cTn id="8" dur="500" fill="hold"/>
                                        <p:tgtEl>
                                          <p:spTgt spid="4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50"/>
                                        </p:tgtEl>
                                        <p:attrNameLst>
                                          <p:attrName>style.visibility</p:attrName>
                                        </p:attrNameLst>
                                      </p:cBhvr>
                                      <p:to>
                                        <p:strVal val="visible"/>
                                      </p:to>
                                    </p:set>
                                    <p:anim calcmode="lin" valueType="num">
                                      <p:cBhvr additive="base">
                                        <p:cTn id="12" dur="500" fill="hold"/>
                                        <p:tgtEl>
                                          <p:spTgt spid="50"/>
                                        </p:tgtEl>
                                        <p:attrNameLst>
                                          <p:attrName>ppt_x</p:attrName>
                                        </p:attrNameLst>
                                      </p:cBhvr>
                                      <p:tavLst>
                                        <p:tav tm="0">
                                          <p:val>
                                            <p:strVal val="1+#ppt_w/2"/>
                                          </p:val>
                                        </p:tav>
                                        <p:tav tm="100000">
                                          <p:val>
                                            <p:strVal val="#ppt_x"/>
                                          </p:val>
                                        </p:tav>
                                      </p:tavLst>
                                    </p:anim>
                                    <p:anim calcmode="lin" valueType="num">
                                      <p:cBhvr additive="base">
                                        <p:cTn id="13" dur="500" fill="hold"/>
                                        <p:tgtEl>
                                          <p:spTgt spid="5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childTnLst>
                          </p:cTn>
                        </p:par>
                        <p:par>
                          <p:cTn id="27" fill="hold">
                            <p:stCondLst>
                              <p:cond delay="2500"/>
                            </p:stCondLst>
                            <p:childTnLst>
                              <p:par>
                                <p:cTn id="28" presetID="22" presetClass="entr" presetSubtype="8" fill="hold" grpId="0" nodeType="afterEffect" nodePh="1">
                                  <p:stCondLst>
                                    <p:cond delay="0"/>
                                  </p:stCondLst>
                                  <p:endCondLst>
                                    <p:cond evt="begin" delay="0">
                                      <p:tn val="28"/>
                                    </p:cond>
                                  </p:endCondLst>
                                  <p:childTnLst>
                                    <p:set>
                                      <p:cBhvr>
                                        <p:cTn id="29" dur="1" fill="hold">
                                          <p:stCondLst>
                                            <p:cond delay="0"/>
                                          </p:stCondLst>
                                        </p:cTn>
                                        <p:tgtEl>
                                          <p:spTgt spid="77"/>
                                        </p:tgtEl>
                                        <p:attrNameLst>
                                          <p:attrName>style.visibility</p:attrName>
                                        </p:attrNameLst>
                                      </p:cBhvr>
                                      <p:to>
                                        <p:strVal val="visible"/>
                                      </p:to>
                                    </p:set>
                                    <p:animEffect transition="in" filter="wipe(left)">
                                      <p:cBhvr>
                                        <p:cTn id="30" dur="500"/>
                                        <p:tgtEl>
                                          <p:spTgt spid="77"/>
                                        </p:tgtEl>
                                      </p:cBhvr>
                                    </p:animEffect>
                                  </p:childTnLst>
                                </p:cTn>
                              </p:par>
                            </p:childTnLst>
                          </p:cTn>
                        </p:par>
                        <p:par>
                          <p:cTn id="31" fill="hold">
                            <p:stCondLst>
                              <p:cond delay="3000"/>
                            </p:stCondLst>
                            <p:childTnLst>
                              <p:par>
                                <p:cTn id="32" presetID="2" presetClass="entr" presetSubtype="12" accel="42000" fill="hold" nodeType="afterEffect">
                                  <p:stCondLst>
                                    <p:cond delay="0"/>
                                  </p:stCondLst>
                                  <p:childTnLst>
                                    <p:set>
                                      <p:cBhvr>
                                        <p:cTn id="33" dur="1" fill="hold">
                                          <p:stCondLst>
                                            <p:cond delay="0"/>
                                          </p:stCondLst>
                                        </p:cTn>
                                        <p:tgtEl>
                                          <p:spTgt spid="84"/>
                                        </p:tgtEl>
                                        <p:attrNameLst>
                                          <p:attrName>style.visibility</p:attrName>
                                        </p:attrNameLst>
                                      </p:cBhvr>
                                      <p:to>
                                        <p:strVal val="visible"/>
                                      </p:to>
                                    </p:set>
                                    <p:anim calcmode="lin" valueType="num">
                                      <p:cBhvr additive="base">
                                        <p:cTn id="34" dur="500" fill="hold"/>
                                        <p:tgtEl>
                                          <p:spTgt spid="84"/>
                                        </p:tgtEl>
                                        <p:attrNameLst>
                                          <p:attrName>ppt_x</p:attrName>
                                        </p:attrNameLst>
                                      </p:cBhvr>
                                      <p:tavLst>
                                        <p:tav tm="0">
                                          <p:val>
                                            <p:strVal val="0-#ppt_w/2"/>
                                          </p:val>
                                        </p:tav>
                                        <p:tav tm="100000">
                                          <p:val>
                                            <p:strVal val="#ppt_x"/>
                                          </p:val>
                                        </p:tav>
                                      </p:tavLst>
                                    </p:anim>
                                    <p:anim calcmode="lin" valueType="num">
                                      <p:cBhvr additive="base">
                                        <p:cTn id="35" dur="500" fill="hold"/>
                                        <p:tgtEl>
                                          <p:spTgt spid="84"/>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2" fill="hold" nodeType="afterEffect">
                                  <p:stCondLst>
                                    <p:cond delay="0"/>
                                  </p:stCondLst>
                                  <p:childTnLst>
                                    <p:set>
                                      <p:cBhvr>
                                        <p:cTn id="38" dur="1" fill="hold">
                                          <p:stCondLst>
                                            <p:cond delay="0"/>
                                          </p:stCondLst>
                                        </p:cTn>
                                        <p:tgtEl>
                                          <p:spTgt spid="81"/>
                                        </p:tgtEl>
                                        <p:attrNameLst>
                                          <p:attrName>style.visibility</p:attrName>
                                        </p:attrNameLst>
                                      </p:cBhvr>
                                      <p:to>
                                        <p:strVal val="visible"/>
                                      </p:to>
                                    </p:set>
                                    <p:anim calcmode="lin" valueType="num">
                                      <p:cBhvr additive="base">
                                        <p:cTn id="39" dur="500" fill="hold"/>
                                        <p:tgtEl>
                                          <p:spTgt spid="81"/>
                                        </p:tgtEl>
                                        <p:attrNameLst>
                                          <p:attrName>ppt_x</p:attrName>
                                        </p:attrNameLst>
                                      </p:cBhvr>
                                      <p:tavLst>
                                        <p:tav tm="0">
                                          <p:val>
                                            <p:strVal val="1+#ppt_w/2"/>
                                          </p:val>
                                        </p:tav>
                                        <p:tav tm="100000">
                                          <p:val>
                                            <p:strVal val="#ppt_x"/>
                                          </p:val>
                                        </p:tav>
                                      </p:tavLst>
                                    </p:anim>
                                    <p:anim calcmode="lin" valueType="num">
                                      <p:cBhvr additive="base">
                                        <p:cTn id="40" dur="500" fill="hold"/>
                                        <p:tgtEl>
                                          <p:spTgt spid="81"/>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nodePh="1">
                                  <p:stCondLst>
                                    <p:cond delay="0"/>
                                  </p:stCondLst>
                                  <p:endCondLst>
                                    <p:cond evt="begin" delay="0">
                                      <p:tn val="42"/>
                                    </p:cond>
                                  </p:endCondLst>
                                  <p:childTnLst>
                                    <p:set>
                                      <p:cBhvr>
                                        <p:cTn id="43" dur="1" fill="hold">
                                          <p:stCondLst>
                                            <p:cond delay="0"/>
                                          </p:stCondLst>
                                        </p:cTn>
                                        <p:tgtEl>
                                          <p:spTgt spid="87"/>
                                        </p:tgtEl>
                                        <p:attrNameLst>
                                          <p:attrName>style.visibility</p:attrName>
                                        </p:attrNameLst>
                                      </p:cBhvr>
                                      <p:to>
                                        <p:strVal val="visible"/>
                                      </p:to>
                                    </p:set>
                                    <p:animEffect transition="in" filter="wipe(left)">
                                      <p:cBhvr>
                                        <p:cTn id="44" dur="500"/>
                                        <p:tgtEl>
                                          <p:spTgt spid="87"/>
                                        </p:tgtEl>
                                      </p:cBhvr>
                                    </p:animEffect>
                                  </p:childTnLst>
                                </p:cTn>
                              </p:par>
                              <p:par>
                                <p:cTn id="45" presetID="47"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1000"/>
                                        <p:tgtEl>
                                          <p:spTgt spid="89"/>
                                        </p:tgtEl>
                                      </p:cBhvr>
                                    </p:animEffect>
                                    <p:anim calcmode="lin" valueType="num">
                                      <p:cBhvr>
                                        <p:cTn id="48" dur="1000" fill="hold"/>
                                        <p:tgtEl>
                                          <p:spTgt spid="89"/>
                                        </p:tgtEl>
                                        <p:attrNameLst>
                                          <p:attrName>ppt_x</p:attrName>
                                        </p:attrNameLst>
                                      </p:cBhvr>
                                      <p:tavLst>
                                        <p:tav tm="0">
                                          <p:val>
                                            <p:strVal val="#ppt_x"/>
                                          </p:val>
                                        </p:tav>
                                        <p:tav tm="100000">
                                          <p:val>
                                            <p:strVal val="#ppt_x"/>
                                          </p:val>
                                        </p:tav>
                                      </p:tavLst>
                                    </p:anim>
                                    <p:anim calcmode="lin" valueType="num">
                                      <p:cBhvr>
                                        <p:cTn id="49" dur="1000" fill="hold"/>
                                        <p:tgtEl>
                                          <p:spTgt spid="89"/>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88"/>
                                        </p:tgtEl>
                                        <p:attrNameLst>
                                          <p:attrName>style.visibility</p:attrName>
                                        </p:attrNameLst>
                                      </p:cBhvr>
                                      <p:to>
                                        <p:strVal val="visible"/>
                                      </p:to>
                                    </p:set>
                                    <p:animEffect transition="in" filter="wipe(left)">
                                      <p:cBhvr>
                                        <p:cTn id="5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6" grpId="0"/>
      <p:bldP spid="77" grpId="0"/>
      <p:bldP spid="87" grpId="0"/>
      <p:bldP spid="88" grpId="0"/>
      <p:bldP spid="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9"/>
          <p:cNvGrpSpPr/>
          <p:nvPr/>
        </p:nvGrpSpPr>
        <p:grpSpPr>
          <a:xfrm>
            <a:off x="2334990" y="214290"/>
            <a:ext cx="9549868" cy="3035062"/>
            <a:chOff x="4304043" y="1286668"/>
            <a:chExt cx="3837944" cy="2757793"/>
          </a:xfrm>
          <a:effectLst>
            <a:outerShdw blurRad="381000" dist="254000" dir="8100000" algn="tr" rotWithShape="0">
              <a:prstClr val="black">
                <a:alpha val="40000"/>
              </a:prstClr>
            </a:outerShdw>
          </a:effectLst>
        </p:grpSpPr>
        <p:sp>
          <p:nvSpPr>
            <p:cNvPr id="51" name="圆角矩形 5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79"/>
          <p:cNvGrpSpPr>
            <a:grpSpLocks/>
          </p:cNvGrpSpPr>
          <p:nvPr/>
        </p:nvGrpSpPr>
        <p:grpSpPr bwMode="auto">
          <a:xfrm>
            <a:off x="576433" y="872815"/>
            <a:ext cx="1735734" cy="1739242"/>
            <a:chOff x="6379729" y="2488774"/>
            <a:chExt cx="2513016" cy="2513016"/>
          </a:xfrm>
          <a:solidFill>
            <a:schemeClr val="bg2">
              <a:lumMod val="40000"/>
              <a:lumOff val="60000"/>
            </a:schemeClr>
          </a:solidFill>
        </p:grpSpPr>
        <p:sp>
          <p:nvSpPr>
            <p:cNvPr id="4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49"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7" name="Freeform 6"/>
          <p:cNvSpPr>
            <a:spLocks/>
          </p:cNvSpPr>
          <p:nvPr/>
        </p:nvSpPr>
        <p:spPr bwMode="auto">
          <a:xfrm>
            <a:off x="908519" y="141538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2828951" y="683295"/>
            <a:ext cx="8770156" cy="2031325"/>
          </a:xfrm>
          <a:prstGeom prst="rect">
            <a:avLst/>
          </a:prstGeom>
          <a:noFill/>
        </p:spPr>
        <p:txBody>
          <a:bodyPr wrap="square" rtlCol="0">
            <a:spAutoFit/>
          </a:bodyPr>
          <a:lstStyle/>
          <a:p>
            <a:pPr>
              <a:lnSpc>
                <a:spcPct val="150000"/>
              </a:lnSpc>
            </a:pPr>
            <a:r>
              <a:rPr lang="zh-CN" altLang="en-US" sz="2800" dirty="0" smtClean="0">
                <a:latin typeface="+mn-ea"/>
                <a:ea typeface="+mn-ea"/>
              </a:rPr>
              <a:t>       城市规划区主城区范围，包括蓬江区、江海区的行政区划范围和新会区的城区范围，土地面积为</a:t>
            </a:r>
            <a:r>
              <a:rPr lang="en-US" sz="2800" dirty="0" smtClean="0">
                <a:latin typeface="+mn-ea"/>
                <a:ea typeface="+mn-ea"/>
              </a:rPr>
              <a:t>566</a:t>
            </a:r>
            <a:r>
              <a:rPr lang="zh-CN" altLang="en-US" sz="2800" dirty="0" smtClean="0">
                <a:latin typeface="+mn-ea"/>
                <a:ea typeface="+mn-ea"/>
              </a:rPr>
              <a:t>平方公里。</a:t>
            </a:r>
            <a:endParaRPr lang="zh-CN" altLang="en-US" sz="2800" dirty="0">
              <a:solidFill>
                <a:schemeClr val="accent1"/>
              </a:solidFill>
              <a:latin typeface="+mn-ea"/>
              <a:ea typeface="+mn-ea"/>
            </a:endParaRPr>
          </a:p>
        </p:txBody>
      </p:sp>
      <p:sp>
        <p:nvSpPr>
          <p:cNvPr id="36" name="TextBox 35"/>
          <p:cNvSpPr txBox="1"/>
          <p:nvPr/>
        </p:nvSpPr>
        <p:spPr>
          <a:xfrm>
            <a:off x="661564" y="108917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征收</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范围</a:t>
            </a:r>
            <a:endParaRPr lang="en-US" altLang="zh-CN" sz="3600" b="1" dirty="0" smtClean="0">
              <a:solidFill>
                <a:schemeClr val="accent1">
                  <a:lumMod val="50000"/>
                </a:schemeClr>
              </a:solidFill>
              <a:latin typeface="+mn-ea"/>
              <a:ea typeface="+mn-ea"/>
            </a:endParaRPr>
          </a:p>
        </p:txBody>
      </p:sp>
      <p:sp>
        <p:nvSpPr>
          <p:cNvPr id="77" name="Freeform 6"/>
          <p:cNvSpPr>
            <a:spLocks/>
          </p:cNvSpPr>
          <p:nvPr/>
        </p:nvSpPr>
        <p:spPr bwMode="auto">
          <a:xfrm>
            <a:off x="983490"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4" name="组合 80"/>
          <p:cNvGrpSpPr/>
          <p:nvPr/>
        </p:nvGrpSpPr>
        <p:grpSpPr>
          <a:xfrm>
            <a:off x="2334990" y="3537210"/>
            <a:ext cx="9534093" cy="3035062"/>
            <a:chOff x="4304043" y="1286668"/>
            <a:chExt cx="3837944" cy="2757793"/>
          </a:xfrm>
          <a:effectLst>
            <a:outerShdw blurRad="381000" dist="254000" dir="8100000" algn="tr" rotWithShape="0">
              <a:prstClr val="black">
                <a:alpha val="40000"/>
              </a:prstClr>
            </a:outerShdw>
          </a:effectLst>
        </p:grpSpPr>
        <p:sp>
          <p:nvSpPr>
            <p:cNvPr id="82" name="圆角矩形 81"/>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圆角矩形 82"/>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79"/>
          <p:cNvGrpSpPr>
            <a:grpSpLocks/>
          </p:cNvGrpSpPr>
          <p:nvPr/>
        </p:nvGrpSpPr>
        <p:grpSpPr bwMode="auto">
          <a:xfrm>
            <a:off x="560659" y="4195735"/>
            <a:ext cx="1735734" cy="1739242"/>
            <a:chOff x="6379729" y="2488774"/>
            <a:chExt cx="2513016" cy="2513016"/>
          </a:xfrm>
          <a:solidFill>
            <a:schemeClr val="bg2">
              <a:lumMod val="40000"/>
              <a:lumOff val="60000"/>
            </a:schemeClr>
          </a:solidFill>
        </p:grpSpPr>
        <p:sp>
          <p:nvSpPr>
            <p:cNvPr id="8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86"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87" name="Freeform 6"/>
          <p:cNvSpPr>
            <a:spLocks/>
          </p:cNvSpPr>
          <p:nvPr/>
        </p:nvSpPr>
        <p:spPr bwMode="auto">
          <a:xfrm>
            <a:off x="892745"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88" name="TextBox 87"/>
          <p:cNvSpPr txBox="1"/>
          <p:nvPr/>
        </p:nvSpPr>
        <p:spPr>
          <a:xfrm>
            <a:off x="2813177" y="4429132"/>
            <a:ext cx="8770156" cy="1308884"/>
          </a:xfrm>
          <a:prstGeom prst="rect">
            <a:avLst/>
          </a:prstGeom>
          <a:noFill/>
        </p:spPr>
        <p:txBody>
          <a:bodyPr wrap="square" rtlCol="0">
            <a:spAutoFit/>
          </a:bodyPr>
          <a:lstStyle/>
          <a:p>
            <a:pPr>
              <a:lnSpc>
                <a:spcPct val="150000"/>
              </a:lnSpc>
            </a:pPr>
            <a:r>
              <a:rPr lang="zh-CN" altLang="en-US" sz="2800" dirty="0" smtClean="0">
                <a:latin typeface="+mn-ea"/>
                <a:ea typeface="+mn-ea"/>
              </a:rPr>
              <a:t>       新建、扩建、改建各类房屋建筑工程项目（私人自建自住的住宅除外）。</a:t>
            </a:r>
            <a:endParaRPr lang="zh-CN" altLang="en-US" sz="2800" dirty="0">
              <a:solidFill>
                <a:schemeClr val="accent1"/>
              </a:solidFill>
              <a:latin typeface="+mn-ea"/>
              <a:ea typeface="+mn-ea"/>
            </a:endParaRPr>
          </a:p>
        </p:txBody>
      </p:sp>
      <p:sp>
        <p:nvSpPr>
          <p:cNvPr id="89" name="TextBox 88"/>
          <p:cNvSpPr txBox="1"/>
          <p:nvPr/>
        </p:nvSpPr>
        <p:spPr>
          <a:xfrm>
            <a:off x="645790" y="441209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征收</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对象</a:t>
            </a:r>
            <a:endParaRPr lang="en-US" altLang="zh-CN" sz="3600" b="1" dirty="0" smtClean="0">
              <a:solidFill>
                <a:schemeClr val="accent1">
                  <a:lumMod val="50000"/>
                </a:schemeClr>
              </a:solidFill>
              <a:latin typeface="+mn-ea"/>
              <a:ea typeface="+mn-ea"/>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accel="42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childTnLst>
                          </p:cTn>
                        </p:par>
                        <p:par>
                          <p:cTn id="27" fill="hold">
                            <p:stCondLst>
                              <p:cond delay="2500"/>
                            </p:stCondLst>
                            <p:childTnLst>
                              <p:par>
                                <p:cTn id="28" presetID="22" presetClass="entr" presetSubtype="8" fill="hold" grpId="0" nodeType="afterEffect" nodePh="1">
                                  <p:stCondLst>
                                    <p:cond delay="0"/>
                                  </p:stCondLst>
                                  <p:endCondLst>
                                    <p:cond evt="begin" delay="0">
                                      <p:tn val="28"/>
                                    </p:cond>
                                  </p:endCondLst>
                                  <p:childTnLst>
                                    <p:set>
                                      <p:cBhvr>
                                        <p:cTn id="29" dur="1" fill="hold">
                                          <p:stCondLst>
                                            <p:cond delay="0"/>
                                          </p:stCondLst>
                                        </p:cTn>
                                        <p:tgtEl>
                                          <p:spTgt spid="77"/>
                                        </p:tgtEl>
                                        <p:attrNameLst>
                                          <p:attrName>style.visibility</p:attrName>
                                        </p:attrNameLst>
                                      </p:cBhvr>
                                      <p:to>
                                        <p:strVal val="visible"/>
                                      </p:to>
                                    </p:set>
                                    <p:animEffect transition="in" filter="wipe(left)">
                                      <p:cBhvr>
                                        <p:cTn id="30" dur="500"/>
                                        <p:tgtEl>
                                          <p:spTgt spid="77"/>
                                        </p:tgtEl>
                                      </p:cBhvr>
                                    </p:animEffect>
                                  </p:childTnLst>
                                </p:cTn>
                              </p:par>
                            </p:childTnLst>
                          </p:cTn>
                        </p:par>
                        <p:par>
                          <p:cTn id="31" fill="hold">
                            <p:stCondLst>
                              <p:cond delay="3000"/>
                            </p:stCondLst>
                            <p:childTnLst>
                              <p:par>
                                <p:cTn id="32" presetID="2" presetClass="entr" presetSubtype="12" accel="42000"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0-#ppt_w/2"/>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2"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1+#ppt_w/2"/>
                                          </p:val>
                                        </p:tav>
                                        <p:tav tm="100000">
                                          <p:val>
                                            <p:strVal val="#ppt_x"/>
                                          </p:val>
                                        </p:tav>
                                      </p:tavLst>
                                    </p:anim>
                                    <p:anim calcmode="lin" valueType="num">
                                      <p:cBhvr additive="base">
                                        <p:cTn id="40" dur="500" fill="hold"/>
                                        <p:tgtEl>
                                          <p:spTgt spid="4"/>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nodePh="1">
                                  <p:stCondLst>
                                    <p:cond delay="0"/>
                                  </p:stCondLst>
                                  <p:endCondLst>
                                    <p:cond evt="begin" delay="0">
                                      <p:tn val="42"/>
                                    </p:cond>
                                  </p:endCondLst>
                                  <p:childTnLst>
                                    <p:set>
                                      <p:cBhvr>
                                        <p:cTn id="43" dur="1" fill="hold">
                                          <p:stCondLst>
                                            <p:cond delay="0"/>
                                          </p:stCondLst>
                                        </p:cTn>
                                        <p:tgtEl>
                                          <p:spTgt spid="87"/>
                                        </p:tgtEl>
                                        <p:attrNameLst>
                                          <p:attrName>style.visibility</p:attrName>
                                        </p:attrNameLst>
                                      </p:cBhvr>
                                      <p:to>
                                        <p:strVal val="visible"/>
                                      </p:to>
                                    </p:set>
                                    <p:animEffect transition="in" filter="wipe(left)">
                                      <p:cBhvr>
                                        <p:cTn id="44" dur="500"/>
                                        <p:tgtEl>
                                          <p:spTgt spid="87"/>
                                        </p:tgtEl>
                                      </p:cBhvr>
                                    </p:animEffect>
                                  </p:childTnLst>
                                </p:cTn>
                              </p:par>
                              <p:par>
                                <p:cTn id="45" presetID="47"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1000"/>
                                        <p:tgtEl>
                                          <p:spTgt spid="89"/>
                                        </p:tgtEl>
                                      </p:cBhvr>
                                    </p:animEffect>
                                    <p:anim calcmode="lin" valueType="num">
                                      <p:cBhvr>
                                        <p:cTn id="48" dur="1000" fill="hold"/>
                                        <p:tgtEl>
                                          <p:spTgt spid="89"/>
                                        </p:tgtEl>
                                        <p:attrNameLst>
                                          <p:attrName>ppt_x</p:attrName>
                                        </p:attrNameLst>
                                      </p:cBhvr>
                                      <p:tavLst>
                                        <p:tav tm="0">
                                          <p:val>
                                            <p:strVal val="#ppt_x"/>
                                          </p:val>
                                        </p:tav>
                                        <p:tav tm="100000">
                                          <p:val>
                                            <p:strVal val="#ppt_x"/>
                                          </p:val>
                                        </p:tav>
                                      </p:tavLst>
                                    </p:anim>
                                    <p:anim calcmode="lin" valueType="num">
                                      <p:cBhvr>
                                        <p:cTn id="49" dur="1000" fill="hold"/>
                                        <p:tgtEl>
                                          <p:spTgt spid="89"/>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88"/>
                                        </p:tgtEl>
                                        <p:attrNameLst>
                                          <p:attrName>style.visibility</p:attrName>
                                        </p:attrNameLst>
                                      </p:cBhvr>
                                      <p:to>
                                        <p:strVal val="visible"/>
                                      </p:to>
                                    </p:set>
                                    <p:animEffect transition="in" filter="wipe(left)">
                                      <p:cBhvr>
                                        <p:cTn id="5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6" grpId="0"/>
      <p:bldP spid="77" grpId="0"/>
      <p:bldP spid="87" grpId="0"/>
      <p:bldP spid="88" grpId="0"/>
      <p:bldP spid="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9"/>
          <p:cNvGrpSpPr/>
          <p:nvPr/>
        </p:nvGrpSpPr>
        <p:grpSpPr>
          <a:xfrm>
            <a:off x="2350764" y="214290"/>
            <a:ext cx="9534094" cy="6072230"/>
            <a:chOff x="4304043" y="1286668"/>
            <a:chExt cx="3837944" cy="2757793"/>
          </a:xfrm>
          <a:effectLst>
            <a:outerShdw blurRad="381000" dist="254000" dir="8100000" algn="tr" rotWithShape="0">
              <a:prstClr val="black">
                <a:alpha val="40000"/>
              </a:prstClr>
            </a:outerShdw>
          </a:effectLst>
        </p:grpSpPr>
        <p:sp>
          <p:nvSpPr>
            <p:cNvPr id="51" name="圆角矩形 5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79"/>
          <p:cNvGrpSpPr>
            <a:grpSpLocks/>
          </p:cNvGrpSpPr>
          <p:nvPr/>
        </p:nvGrpSpPr>
        <p:grpSpPr bwMode="auto">
          <a:xfrm>
            <a:off x="576433" y="2357430"/>
            <a:ext cx="1735734" cy="1739242"/>
            <a:chOff x="6379729" y="2488774"/>
            <a:chExt cx="2513016" cy="2513016"/>
          </a:xfrm>
          <a:solidFill>
            <a:schemeClr val="bg2">
              <a:lumMod val="40000"/>
              <a:lumOff val="60000"/>
            </a:schemeClr>
          </a:solidFill>
        </p:grpSpPr>
        <p:sp>
          <p:nvSpPr>
            <p:cNvPr id="4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49"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7" name="Freeform 6"/>
          <p:cNvSpPr>
            <a:spLocks/>
          </p:cNvSpPr>
          <p:nvPr/>
        </p:nvSpPr>
        <p:spPr bwMode="auto">
          <a:xfrm>
            <a:off x="908519" y="141538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2828951" y="1043873"/>
            <a:ext cx="8770156" cy="1384995"/>
          </a:xfrm>
          <a:prstGeom prst="rect">
            <a:avLst/>
          </a:prstGeom>
          <a:noFill/>
        </p:spPr>
        <p:txBody>
          <a:bodyPr wrap="square" rtlCol="0">
            <a:spAutoFit/>
          </a:bodyPr>
          <a:lstStyle/>
          <a:p>
            <a:pPr>
              <a:lnSpc>
                <a:spcPct val="150000"/>
              </a:lnSpc>
            </a:pPr>
            <a:r>
              <a:rPr lang="zh-CN" altLang="en-US" sz="2800" dirty="0" smtClean="0">
                <a:latin typeface="+mn-ea"/>
                <a:ea typeface="+mn-ea"/>
              </a:rPr>
              <a:t>城市基础设施配套费：</a:t>
            </a:r>
            <a:endParaRPr lang="en-US" altLang="zh-CN" sz="2800" dirty="0" smtClean="0">
              <a:latin typeface="+mn-ea"/>
              <a:ea typeface="+mn-ea"/>
            </a:endParaRPr>
          </a:p>
          <a:p>
            <a:pPr>
              <a:lnSpc>
                <a:spcPct val="150000"/>
              </a:lnSpc>
            </a:pPr>
            <a:r>
              <a:rPr lang="zh-CN" altLang="en-US" sz="2800" dirty="0" smtClean="0">
                <a:latin typeface="+mn-ea"/>
                <a:ea typeface="+mn-ea"/>
              </a:rPr>
              <a:t>建设工程建筑面积</a:t>
            </a:r>
            <a:r>
              <a:rPr lang="en-US" altLang="zh-CN" sz="2800" dirty="0" smtClean="0">
                <a:latin typeface="+mn-ea"/>
                <a:ea typeface="+mn-ea"/>
              </a:rPr>
              <a:t>×</a:t>
            </a:r>
            <a:r>
              <a:rPr lang="zh-CN" altLang="en-US" sz="2800" dirty="0" smtClean="0">
                <a:latin typeface="+mn-ea"/>
                <a:ea typeface="+mn-ea"/>
              </a:rPr>
              <a:t>建设工程基建投资额计算基数</a:t>
            </a:r>
            <a:r>
              <a:rPr lang="en-US" altLang="zh-CN" sz="2800" dirty="0" smtClean="0">
                <a:latin typeface="+mn-ea"/>
                <a:ea typeface="+mn-ea"/>
              </a:rPr>
              <a:t>×</a:t>
            </a:r>
            <a:r>
              <a:rPr lang="en-US" sz="2800" dirty="0" smtClean="0">
                <a:latin typeface="+mn-ea"/>
                <a:ea typeface="+mn-ea"/>
              </a:rPr>
              <a:t>4%</a:t>
            </a:r>
            <a:endParaRPr lang="zh-CN" altLang="en-US" sz="2800" dirty="0" smtClean="0">
              <a:solidFill>
                <a:schemeClr val="accent1"/>
              </a:solidFill>
              <a:latin typeface="+mn-ea"/>
              <a:ea typeface="+mn-ea"/>
            </a:endParaRPr>
          </a:p>
        </p:txBody>
      </p:sp>
      <p:sp>
        <p:nvSpPr>
          <p:cNvPr id="36" name="TextBox 35"/>
          <p:cNvSpPr txBox="1"/>
          <p:nvPr/>
        </p:nvSpPr>
        <p:spPr>
          <a:xfrm>
            <a:off x="661564" y="2643182"/>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征收</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标准</a:t>
            </a:r>
            <a:endParaRPr lang="en-US" altLang="zh-CN" sz="3600" b="1" dirty="0" smtClean="0">
              <a:solidFill>
                <a:schemeClr val="accent1">
                  <a:lumMod val="50000"/>
                </a:schemeClr>
              </a:solidFill>
              <a:latin typeface="+mn-ea"/>
              <a:ea typeface="+mn-ea"/>
            </a:endParaRPr>
          </a:p>
        </p:txBody>
      </p:sp>
      <p:sp>
        <p:nvSpPr>
          <p:cNvPr id="21" name="Oval 39"/>
          <p:cNvSpPr>
            <a:spLocks noChangeAspect="1" noChangeArrowheads="1"/>
          </p:cNvSpPr>
          <p:nvPr/>
        </p:nvSpPr>
        <p:spPr bwMode="auto">
          <a:xfrm>
            <a:off x="2612951" y="1357298"/>
            <a:ext cx="216000" cy="217227"/>
          </a:xfrm>
          <a:prstGeom prst="ellipse">
            <a:avLst/>
          </a:prstGeom>
          <a:solidFill>
            <a:schemeClr val="bg2">
              <a:lumMod val="60000"/>
              <a:lumOff val="40000"/>
            </a:schemeClr>
          </a:solidFill>
          <a:ln w="28575" cap="flat">
            <a:solidFill>
              <a:schemeClr val="accent2"/>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sz="2000">
              <a:solidFill>
                <a:schemeClr val="accent1"/>
              </a:solidFill>
            </a:endParaRPr>
          </a:p>
        </p:txBody>
      </p:sp>
      <p:sp>
        <p:nvSpPr>
          <p:cNvPr id="22" name="TextBox 21"/>
          <p:cNvSpPr txBox="1"/>
          <p:nvPr/>
        </p:nvSpPr>
        <p:spPr>
          <a:xfrm>
            <a:off x="2828951" y="2686947"/>
            <a:ext cx="8770156" cy="1304203"/>
          </a:xfrm>
          <a:prstGeom prst="rect">
            <a:avLst/>
          </a:prstGeom>
          <a:noFill/>
        </p:spPr>
        <p:txBody>
          <a:bodyPr wrap="square" rtlCol="0">
            <a:spAutoFit/>
          </a:bodyPr>
          <a:lstStyle/>
          <a:p>
            <a:pPr>
              <a:lnSpc>
                <a:spcPct val="150000"/>
              </a:lnSpc>
            </a:pPr>
            <a:r>
              <a:rPr lang="zh-CN" altLang="en-US" sz="2800" dirty="0" smtClean="0">
                <a:latin typeface="+mn-ea"/>
                <a:ea typeface="+mn-ea"/>
              </a:rPr>
              <a:t>建设工程建筑面积以</a:t>
            </a:r>
            <a:r>
              <a:rPr lang="en-US" altLang="zh-CN" sz="2800" dirty="0" smtClean="0">
                <a:latin typeface="+mn-ea"/>
                <a:ea typeface="+mn-ea"/>
              </a:rPr>
              <a:t>《</a:t>
            </a:r>
            <a:r>
              <a:rPr lang="zh-CN" altLang="en-US" sz="2800" dirty="0" smtClean="0">
                <a:latin typeface="+mn-ea"/>
                <a:ea typeface="+mn-ea"/>
              </a:rPr>
              <a:t>建设工程规划许可证</a:t>
            </a:r>
            <a:r>
              <a:rPr lang="en-US" altLang="zh-CN" sz="2800" dirty="0" smtClean="0">
                <a:latin typeface="+mn-ea"/>
                <a:ea typeface="+mn-ea"/>
              </a:rPr>
              <a:t>》</a:t>
            </a:r>
            <a:r>
              <a:rPr lang="zh-CN" altLang="en-US" sz="2800" dirty="0" smtClean="0">
                <a:latin typeface="+mn-ea"/>
                <a:ea typeface="+mn-ea"/>
              </a:rPr>
              <a:t>的建筑面积</a:t>
            </a:r>
            <a:r>
              <a:rPr lang="en-US" sz="2800" dirty="0" smtClean="0">
                <a:latin typeface="+mn-ea"/>
                <a:ea typeface="+mn-ea"/>
              </a:rPr>
              <a:t>(</a:t>
            </a:r>
            <a:r>
              <a:rPr lang="zh-CN" altLang="en-US" sz="2800" dirty="0" smtClean="0">
                <a:latin typeface="+mn-ea"/>
                <a:ea typeface="+mn-ea"/>
              </a:rPr>
              <a:t>包括地下建筑面积</a:t>
            </a:r>
            <a:r>
              <a:rPr lang="en-US" sz="2800" dirty="0" smtClean="0">
                <a:latin typeface="+mn-ea"/>
                <a:ea typeface="+mn-ea"/>
              </a:rPr>
              <a:t>)</a:t>
            </a:r>
            <a:r>
              <a:rPr lang="zh-CN" altLang="en-US" sz="2800" dirty="0" smtClean="0">
                <a:latin typeface="+mn-ea"/>
                <a:ea typeface="+mn-ea"/>
              </a:rPr>
              <a:t>为准。</a:t>
            </a:r>
            <a:endParaRPr lang="zh-CN" altLang="en-US" sz="2800" dirty="0" smtClean="0">
              <a:solidFill>
                <a:schemeClr val="accent1"/>
              </a:solidFill>
              <a:latin typeface="+mn-ea"/>
              <a:ea typeface="+mn-ea"/>
            </a:endParaRPr>
          </a:p>
        </p:txBody>
      </p:sp>
      <p:sp>
        <p:nvSpPr>
          <p:cNvPr id="23" name="Oval 39"/>
          <p:cNvSpPr>
            <a:spLocks noChangeAspect="1" noChangeArrowheads="1"/>
          </p:cNvSpPr>
          <p:nvPr/>
        </p:nvSpPr>
        <p:spPr bwMode="auto">
          <a:xfrm>
            <a:off x="2612951" y="3000372"/>
            <a:ext cx="216000" cy="217227"/>
          </a:xfrm>
          <a:prstGeom prst="ellipse">
            <a:avLst/>
          </a:prstGeom>
          <a:solidFill>
            <a:schemeClr val="bg2">
              <a:lumMod val="60000"/>
              <a:lumOff val="40000"/>
            </a:schemeClr>
          </a:solidFill>
          <a:ln w="28575" cap="flat">
            <a:solidFill>
              <a:schemeClr val="accent2"/>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sz="2000">
              <a:solidFill>
                <a:schemeClr val="accent1"/>
              </a:solidFill>
            </a:endParaRPr>
          </a:p>
        </p:txBody>
      </p:sp>
      <p:sp>
        <p:nvSpPr>
          <p:cNvPr id="24" name="TextBox 23"/>
          <p:cNvSpPr txBox="1"/>
          <p:nvPr/>
        </p:nvSpPr>
        <p:spPr>
          <a:xfrm>
            <a:off x="2832838" y="4196499"/>
            <a:ext cx="8770156" cy="1384995"/>
          </a:xfrm>
          <a:prstGeom prst="rect">
            <a:avLst/>
          </a:prstGeom>
          <a:noFill/>
        </p:spPr>
        <p:txBody>
          <a:bodyPr wrap="square" rtlCol="0">
            <a:spAutoFit/>
          </a:bodyPr>
          <a:lstStyle/>
          <a:p>
            <a:pPr>
              <a:lnSpc>
                <a:spcPct val="150000"/>
              </a:lnSpc>
            </a:pPr>
            <a:r>
              <a:rPr lang="zh-CN" altLang="en-US" sz="2800" dirty="0" smtClean="0">
                <a:latin typeface="+mn-ea"/>
                <a:ea typeface="+mn-ea"/>
              </a:rPr>
              <a:t>建设工程基建投资额计算基数由市发改、财政</a:t>
            </a:r>
            <a:r>
              <a:rPr lang="zh-CN" altLang="en-US" sz="2800" dirty="0" smtClean="0">
                <a:latin typeface="+mn-ea"/>
                <a:ea typeface="+mn-ea"/>
              </a:rPr>
              <a:t>、自然资源部门</a:t>
            </a:r>
            <a:r>
              <a:rPr lang="zh-CN" altLang="en-US" sz="2800" dirty="0" smtClean="0">
                <a:latin typeface="+mn-ea"/>
                <a:ea typeface="+mn-ea"/>
              </a:rPr>
              <a:t>测算后，报市政府批准后执行。</a:t>
            </a:r>
            <a:endParaRPr lang="zh-CN" altLang="en-US" sz="2800" dirty="0" smtClean="0">
              <a:solidFill>
                <a:schemeClr val="accent1"/>
              </a:solidFill>
              <a:latin typeface="+mn-ea"/>
              <a:ea typeface="+mn-ea"/>
            </a:endParaRPr>
          </a:p>
        </p:txBody>
      </p:sp>
      <p:sp>
        <p:nvSpPr>
          <p:cNvPr id="25" name="Oval 39"/>
          <p:cNvSpPr>
            <a:spLocks noChangeAspect="1" noChangeArrowheads="1"/>
          </p:cNvSpPr>
          <p:nvPr/>
        </p:nvSpPr>
        <p:spPr bwMode="auto">
          <a:xfrm>
            <a:off x="2616838" y="4509924"/>
            <a:ext cx="216000" cy="217227"/>
          </a:xfrm>
          <a:prstGeom prst="ellipse">
            <a:avLst/>
          </a:prstGeom>
          <a:solidFill>
            <a:schemeClr val="bg2">
              <a:lumMod val="60000"/>
              <a:lumOff val="40000"/>
            </a:schemeClr>
          </a:solidFill>
          <a:ln w="28575" cap="flat">
            <a:solidFill>
              <a:schemeClr val="accent2"/>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sz="2000">
              <a:solidFill>
                <a:schemeClr val="accent1"/>
              </a:solidFill>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accel="42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childTnLst>
                          </p:cTn>
                        </p:par>
                        <p:par>
                          <p:cTn id="27" fill="hold">
                            <p:stCondLst>
                              <p:cond delay="2500"/>
                            </p:stCondLst>
                            <p:childTnLst>
                              <p:par>
                                <p:cTn id="28" presetID="2" presetClass="entr" presetSubtype="12"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0-#ppt_w/2"/>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par>
                          <p:cTn id="32" fill="hold">
                            <p:stCondLst>
                              <p:cond delay="3000"/>
                            </p:stCondLst>
                            <p:childTnLst>
                              <p:par>
                                <p:cTn id="33" presetID="2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childTnLst>
                          </p:cTn>
                        </p:par>
                        <p:par>
                          <p:cTn id="36" fill="hold">
                            <p:stCondLst>
                              <p:cond delay="3500"/>
                            </p:stCondLst>
                            <p:childTnLst>
                              <p:par>
                                <p:cTn id="37" presetID="2" presetClass="entr" presetSubtype="12"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fill="hold"/>
                                        <p:tgtEl>
                                          <p:spTgt spid="23"/>
                                        </p:tgtEl>
                                        <p:attrNameLst>
                                          <p:attrName>ppt_x</p:attrName>
                                        </p:attrNameLst>
                                      </p:cBhvr>
                                      <p:tavLst>
                                        <p:tav tm="0">
                                          <p:val>
                                            <p:strVal val="0-#ppt_w/2"/>
                                          </p:val>
                                        </p:tav>
                                        <p:tav tm="100000">
                                          <p:val>
                                            <p:strVal val="#ppt_x"/>
                                          </p:val>
                                        </p:tav>
                                      </p:tavLst>
                                    </p:anim>
                                    <p:anim calcmode="lin" valueType="num">
                                      <p:cBhvr additive="base">
                                        <p:cTn id="40" dur="500" fill="hold"/>
                                        <p:tgtEl>
                                          <p:spTgt spid="23"/>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500"/>
                                        <p:tgtEl>
                                          <p:spTgt spid="24"/>
                                        </p:tgtEl>
                                      </p:cBhvr>
                                    </p:animEffect>
                                  </p:childTnLst>
                                </p:cTn>
                              </p:par>
                            </p:childTnLst>
                          </p:cTn>
                        </p:par>
                        <p:par>
                          <p:cTn id="45" fill="hold">
                            <p:stCondLst>
                              <p:cond delay="4500"/>
                            </p:stCondLst>
                            <p:childTnLst>
                              <p:par>
                                <p:cTn id="46" presetID="2" presetClass="entr" presetSubtype="12" fill="hold" grpId="0" nodeType="after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additive="base">
                                        <p:cTn id="48" dur="500" fill="hold"/>
                                        <p:tgtEl>
                                          <p:spTgt spid="25"/>
                                        </p:tgtEl>
                                        <p:attrNameLst>
                                          <p:attrName>ppt_x</p:attrName>
                                        </p:attrNameLst>
                                      </p:cBhvr>
                                      <p:tavLst>
                                        <p:tav tm="0">
                                          <p:val>
                                            <p:strVal val="0-#ppt_w/2"/>
                                          </p:val>
                                        </p:tav>
                                        <p:tav tm="100000">
                                          <p:val>
                                            <p:strVal val="#ppt_x"/>
                                          </p:val>
                                        </p:tav>
                                      </p:tavLst>
                                    </p:anim>
                                    <p:anim calcmode="lin" valueType="num">
                                      <p:cBhvr additive="base">
                                        <p:cTn id="4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6" grpId="0"/>
      <p:bldP spid="21" grpId="0" animBg="1"/>
      <p:bldP spid="22" grpId="0"/>
      <p:bldP spid="23" grpId="0" animBg="1"/>
      <p:bldP spid="24" grpId="0"/>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6"/>
          <p:cNvSpPr>
            <a:spLocks/>
          </p:cNvSpPr>
          <p:nvPr/>
        </p:nvSpPr>
        <p:spPr bwMode="auto">
          <a:xfrm>
            <a:off x="908519" y="141538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aphicFrame>
        <p:nvGraphicFramePr>
          <p:cNvPr id="16" name="表格 15"/>
          <p:cNvGraphicFramePr>
            <a:graphicFrameLocks noGrp="1"/>
          </p:cNvGraphicFramePr>
          <p:nvPr/>
        </p:nvGraphicFramePr>
        <p:xfrm>
          <a:off x="524531" y="1637030"/>
          <a:ext cx="9931568" cy="4628299"/>
        </p:xfrm>
        <a:graphic>
          <a:graphicData uri="http://schemas.openxmlformats.org/drawingml/2006/table">
            <a:tbl>
              <a:tblPr firstRow="1">
                <a:effectLst>
                  <a:outerShdw blurRad="50800" dist="38100" dir="5400000" algn="t" rotWithShape="0">
                    <a:prstClr val="black">
                      <a:alpha val="40000"/>
                    </a:prstClr>
                  </a:outerShdw>
                </a:effectLst>
                <a:tableStyleId>{16D9F66E-5EB9-4882-86FB-DCBF35E3C3E4}</a:tableStyleId>
              </a:tblPr>
              <a:tblGrid>
                <a:gridCol w="6788296"/>
                <a:gridCol w="3143272"/>
              </a:tblGrid>
              <a:tr h="786672">
                <a:tc>
                  <a:txBody>
                    <a:bodyPr/>
                    <a:lstStyle/>
                    <a:p>
                      <a:pPr algn="ctr">
                        <a:lnSpc>
                          <a:spcPct val="150000"/>
                        </a:lnSpc>
                        <a:spcAft>
                          <a:spcPts val="0"/>
                        </a:spcAft>
                      </a:pPr>
                      <a:r>
                        <a:rPr lang="zh-CN" sz="2000" kern="100" dirty="0"/>
                        <a:t>建设工程类型</a:t>
                      </a:r>
                      <a:endParaRPr lang="zh-CN" sz="2000" kern="100" dirty="0">
                        <a:latin typeface="+mn-ea"/>
                        <a:ea typeface="+mn-ea"/>
                        <a:cs typeface="Times New Roman"/>
                      </a:endParaRPr>
                    </a:p>
                  </a:txBody>
                  <a:tcPr marL="68580" marR="68580" marT="0" marB="0" anchor="ctr"/>
                </a:tc>
                <a:tc>
                  <a:txBody>
                    <a:bodyPr/>
                    <a:lstStyle/>
                    <a:p>
                      <a:pPr algn="ctr">
                        <a:lnSpc>
                          <a:spcPct val="150000"/>
                        </a:lnSpc>
                        <a:spcAft>
                          <a:spcPts val="0"/>
                        </a:spcAft>
                      </a:pPr>
                      <a:r>
                        <a:rPr lang="zh-CN" sz="2000" kern="100" dirty="0"/>
                        <a:t>基建投资额计算基数</a:t>
                      </a:r>
                    </a:p>
                    <a:p>
                      <a:pPr algn="ctr">
                        <a:lnSpc>
                          <a:spcPct val="150000"/>
                        </a:lnSpc>
                        <a:spcAft>
                          <a:spcPts val="0"/>
                        </a:spcAft>
                      </a:pPr>
                      <a:r>
                        <a:rPr lang="zh-CN" sz="2000" kern="100" dirty="0"/>
                        <a:t>（元</a:t>
                      </a:r>
                      <a:r>
                        <a:rPr lang="en-US" sz="2000" kern="100" dirty="0"/>
                        <a:t>/</a:t>
                      </a:r>
                      <a:r>
                        <a:rPr lang="zh-CN" sz="2000" kern="100" dirty="0"/>
                        <a:t>平方米）</a:t>
                      </a:r>
                      <a:endParaRPr lang="zh-CN" sz="2000" kern="100" dirty="0">
                        <a:latin typeface="+mn-ea"/>
                        <a:ea typeface="+mn-ea"/>
                        <a:cs typeface="Times New Roman"/>
                      </a:endParaRPr>
                    </a:p>
                  </a:txBody>
                  <a:tcPr marL="68580" marR="68580" marT="0" marB="0" anchor="ctr"/>
                </a:tc>
              </a:tr>
              <a:tr h="624967">
                <a:tc>
                  <a:txBody>
                    <a:bodyPr/>
                    <a:lstStyle/>
                    <a:p>
                      <a:pPr algn="ctr">
                        <a:lnSpc>
                          <a:spcPct val="150000"/>
                        </a:lnSpc>
                        <a:spcAft>
                          <a:spcPts val="0"/>
                        </a:spcAft>
                      </a:pPr>
                      <a:r>
                        <a:rPr lang="zh-CN" sz="2000" kern="100" dirty="0"/>
                        <a:t>商业服务业设施</a:t>
                      </a:r>
                      <a:endParaRPr lang="zh-CN" sz="2000" kern="100" dirty="0">
                        <a:latin typeface="+mn-ea"/>
                        <a:ea typeface="+mn-ea"/>
                        <a:cs typeface="Times New Roman"/>
                      </a:endParaRPr>
                    </a:p>
                  </a:txBody>
                  <a:tcPr marL="68580" marR="68580" marT="0" marB="0" anchor="ctr"/>
                </a:tc>
                <a:tc>
                  <a:txBody>
                    <a:bodyPr/>
                    <a:lstStyle/>
                    <a:p>
                      <a:pPr algn="ctr">
                        <a:lnSpc>
                          <a:spcPct val="150000"/>
                        </a:lnSpc>
                        <a:spcAft>
                          <a:spcPts val="0"/>
                        </a:spcAft>
                      </a:pPr>
                      <a:r>
                        <a:rPr lang="en-US" sz="2000" kern="100"/>
                        <a:t>2133</a:t>
                      </a:r>
                      <a:endParaRPr lang="zh-CN" sz="2000" kern="100">
                        <a:latin typeface="+mn-ea"/>
                        <a:ea typeface="+mn-ea"/>
                        <a:cs typeface="Times New Roman"/>
                      </a:endParaRPr>
                    </a:p>
                  </a:txBody>
                  <a:tcPr marL="68580" marR="68580" marT="0" marB="0" anchor="ctr"/>
                </a:tc>
              </a:tr>
              <a:tr h="624967">
                <a:tc>
                  <a:txBody>
                    <a:bodyPr/>
                    <a:lstStyle/>
                    <a:p>
                      <a:pPr algn="ctr">
                        <a:lnSpc>
                          <a:spcPct val="150000"/>
                        </a:lnSpc>
                        <a:spcAft>
                          <a:spcPts val="0"/>
                        </a:spcAft>
                      </a:pPr>
                      <a:r>
                        <a:rPr lang="zh-CN" sz="2000" kern="100" dirty="0"/>
                        <a:t>住宅</a:t>
                      </a:r>
                      <a:endParaRPr lang="zh-CN" sz="2000" kern="100" dirty="0">
                        <a:latin typeface="+mn-ea"/>
                        <a:ea typeface="+mn-ea"/>
                        <a:cs typeface="Times New Roman"/>
                      </a:endParaRPr>
                    </a:p>
                  </a:txBody>
                  <a:tcPr marL="68580" marR="68580" marT="0" marB="0" anchor="ctr"/>
                </a:tc>
                <a:tc>
                  <a:txBody>
                    <a:bodyPr/>
                    <a:lstStyle/>
                    <a:p>
                      <a:pPr algn="ctr">
                        <a:lnSpc>
                          <a:spcPct val="150000"/>
                        </a:lnSpc>
                        <a:spcAft>
                          <a:spcPts val="0"/>
                        </a:spcAft>
                      </a:pPr>
                      <a:r>
                        <a:rPr lang="en-US" sz="2000" kern="100"/>
                        <a:t>1880</a:t>
                      </a:r>
                      <a:endParaRPr lang="zh-CN" sz="2000" kern="100">
                        <a:latin typeface="+mn-ea"/>
                        <a:ea typeface="+mn-ea"/>
                        <a:cs typeface="Times New Roman"/>
                      </a:endParaRPr>
                    </a:p>
                  </a:txBody>
                  <a:tcPr marL="68580" marR="68580" marT="0" marB="0" anchor="ctr"/>
                </a:tc>
              </a:tr>
              <a:tr h="719659">
                <a:tc>
                  <a:txBody>
                    <a:bodyPr/>
                    <a:lstStyle/>
                    <a:p>
                      <a:pPr algn="ctr">
                        <a:lnSpc>
                          <a:spcPct val="150000"/>
                        </a:lnSpc>
                        <a:spcAft>
                          <a:spcPts val="0"/>
                        </a:spcAft>
                      </a:pPr>
                      <a:r>
                        <a:rPr lang="zh-CN" sz="2000" kern="100" dirty="0"/>
                        <a:t>工业、物流仓储、道路与交通设施、公用设施、文化设施、教育科研等</a:t>
                      </a:r>
                      <a:r>
                        <a:rPr lang="en-US" sz="2000" kern="100" dirty="0"/>
                        <a:t>6</a:t>
                      </a:r>
                      <a:r>
                        <a:rPr lang="zh-CN" sz="2000" kern="100" dirty="0"/>
                        <a:t>类建筑</a:t>
                      </a:r>
                      <a:endParaRPr lang="zh-CN" sz="2000" kern="100" dirty="0">
                        <a:latin typeface="+mn-ea"/>
                        <a:ea typeface="+mn-ea"/>
                        <a:cs typeface="Times New Roman"/>
                      </a:endParaRPr>
                    </a:p>
                  </a:txBody>
                  <a:tcPr marL="68580" marR="68580" marT="0" marB="0" anchor="ctr"/>
                </a:tc>
                <a:tc>
                  <a:txBody>
                    <a:bodyPr/>
                    <a:lstStyle/>
                    <a:p>
                      <a:pPr algn="ctr">
                        <a:lnSpc>
                          <a:spcPct val="150000"/>
                        </a:lnSpc>
                        <a:spcAft>
                          <a:spcPts val="0"/>
                        </a:spcAft>
                      </a:pPr>
                      <a:r>
                        <a:rPr lang="en-US" sz="2000" kern="100" dirty="0"/>
                        <a:t>1291</a:t>
                      </a:r>
                      <a:endParaRPr lang="zh-CN" sz="2000" kern="100" dirty="0">
                        <a:latin typeface="+mn-ea"/>
                        <a:ea typeface="+mn-ea"/>
                        <a:cs typeface="Times New Roman"/>
                      </a:endParaRPr>
                    </a:p>
                  </a:txBody>
                  <a:tcPr marL="68580" marR="68580" marT="0" marB="0" anchor="ctr"/>
                </a:tc>
              </a:tr>
              <a:tr h="719659">
                <a:tc>
                  <a:txBody>
                    <a:bodyPr/>
                    <a:lstStyle/>
                    <a:p>
                      <a:pPr algn="ctr">
                        <a:lnSpc>
                          <a:spcPct val="150000"/>
                        </a:lnSpc>
                        <a:spcAft>
                          <a:spcPts val="0"/>
                        </a:spcAft>
                      </a:pPr>
                      <a:r>
                        <a:rPr lang="zh-CN" sz="2000" kern="100" dirty="0"/>
                        <a:t>行政办公、体育、医疗卫生、社会福利、文物古迹、外事、宗教等</a:t>
                      </a:r>
                      <a:r>
                        <a:rPr lang="en-US" sz="2000" kern="100" dirty="0"/>
                        <a:t>7</a:t>
                      </a:r>
                      <a:r>
                        <a:rPr lang="zh-CN" sz="2000" kern="100" dirty="0"/>
                        <a:t>类建筑</a:t>
                      </a:r>
                      <a:endParaRPr lang="zh-CN" sz="2000" kern="100" dirty="0">
                        <a:latin typeface="+mn-ea"/>
                        <a:ea typeface="+mn-ea"/>
                        <a:cs typeface="Times New Roman"/>
                      </a:endParaRPr>
                    </a:p>
                  </a:txBody>
                  <a:tcPr marL="68580" marR="68580" marT="0" marB="0" anchor="ctr"/>
                </a:tc>
                <a:tc>
                  <a:txBody>
                    <a:bodyPr/>
                    <a:lstStyle/>
                    <a:p>
                      <a:pPr algn="ctr">
                        <a:lnSpc>
                          <a:spcPct val="150000"/>
                        </a:lnSpc>
                        <a:spcAft>
                          <a:spcPts val="0"/>
                        </a:spcAft>
                      </a:pPr>
                      <a:r>
                        <a:rPr lang="en-US" sz="2000" kern="100" dirty="0"/>
                        <a:t>1977</a:t>
                      </a:r>
                      <a:endParaRPr lang="zh-CN" sz="2000" kern="100" dirty="0">
                        <a:latin typeface="+mn-ea"/>
                        <a:ea typeface="+mn-ea"/>
                        <a:cs typeface="Times New Roman"/>
                      </a:endParaRPr>
                    </a:p>
                  </a:txBody>
                  <a:tcPr marL="68580" marR="68580" marT="0" marB="0" anchor="ctr"/>
                </a:tc>
              </a:tr>
              <a:tr h="635165">
                <a:tc>
                  <a:txBody>
                    <a:bodyPr/>
                    <a:lstStyle/>
                    <a:p>
                      <a:pPr algn="ctr">
                        <a:lnSpc>
                          <a:spcPct val="150000"/>
                        </a:lnSpc>
                        <a:spcAft>
                          <a:spcPts val="0"/>
                        </a:spcAft>
                      </a:pPr>
                      <a:r>
                        <a:rPr lang="zh-CN" sz="2000" kern="100"/>
                        <a:t>临时建筑</a:t>
                      </a:r>
                      <a:endParaRPr lang="zh-CN" sz="2000" kern="100">
                        <a:latin typeface="+mn-ea"/>
                        <a:ea typeface="+mn-ea"/>
                        <a:cs typeface="Times New Roman"/>
                      </a:endParaRPr>
                    </a:p>
                  </a:txBody>
                  <a:tcPr marL="68580" marR="68580" marT="0" marB="0" anchor="ctr"/>
                </a:tc>
                <a:tc>
                  <a:txBody>
                    <a:bodyPr/>
                    <a:lstStyle/>
                    <a:p>
                      <a:pPr algn="ctr">
                        <a:lnSpc>
                          <a:spcPct val="150000"/>
                        </a:lnSpc>
                        <a:spcAft>
                          <a:spcPts val="0"/>
                        </a:spcAft>
                      </a:pPr>
                      <a:r>
                        <a:rPr lang="en-US" sz="2000" kern="100" dirty="0"/>
                        <a:t>700</a:t>
                      </a:r>
                      <a:endParaRPr lang="zh-CN" sz="2000" kern="100" dirty="0">
                        <a:latin typeface="+mn-ea"/>
                        <a:ea typeface="+mn-ea"/>
                        <a:cs typeface="Times New Roman"/>
                      </a:endParaRPr>
                    </a:p>
                  </a:txBody>
                  <a:tcPr marL="68580" marR="68580" marT="0" marB="0" anchor="ctr"/>
                </a:tc>
              </a:tr>
            </a:tbl>
          </a:graphicData>
        </a:graphic>
      </p:graphicFrame>
      <p:grpSp>
        <p:nvGrpSpPr>
          <p:cNvPr id="17" name="组合 80"/>
          <p:cNvGrpSpPr/>
          <p:nvPr/>
        </p:nvGrpSpPr>
        <p:grpSpPr>
          <a:xfrm>
            <a:off x="378152" y="285728"/>
            <a:ext cx="8434874" cy="938215"/>
            <a:chOff x="4304043" y="1286668"/>
            <a:chExt cx="3837944" cy="2757793"/>
          </a:xfrm>
          <a:effectLst>
            <a:outerShdw blurRad="381000" dist="254000" dir="8100000" algn="tr" rotWithShape="0">
              <a:prstClr val="black">
                <a:alpha val="40000"/>
              </a:prstClr>
            </a:outerShdw>
          </a:effectLst>
        </p:grpSpPr>
        <p:sp>
          <p:nvSpPr>
            <p:cNvPr id="18" name="圆角矩形 17"/>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矩形 19"/>
          <p:cNvSpPr/>
          <p:nvPr/>
        </p:nvSpPr>
        <p:spPr>
          <a:xfrm>
            <a:off x="736291" y="500042"/>
            <a:ext cx="7725192" cy="523220"/>
          </a:xfrm>
          <a:prstGeom prst="rect">
            <a:avLst/>
          </a:prstGeom>
        </p:spPr>
        <p:txBody>
          <a:bodyPr wrap="none">
            <a:spAutoFit/>
          </a:bodyPr>
          <a:lstStyle/>
          <a:p>
            <a:r>
              <a:rPr lang="zh-CN" altLang="en-US" sz="2800" b="1" dirty="0" smtClean="0">
                <a:latin typeface="+mn-ea"/>
                <a:ea typeface="+mn-ea"/>
              </a:rPr>
              <a:t>本期执行的建设工程基建投资额计算基数如下：</a:t>
            </a:r>
            <a:endParaRPr lang="zh-CN" altLang="en-US" sz="2800" b="1" dirty="0">
              <a:latin typeface="+mn-ea"/>
              <a:ea typeface="+mn-ea"/>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1+#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9"/>
          <p:cNvGrpSpPr/>
          <p:nvPr/>
        </p:nvGrpSpPr>
        <p:grpSpPr>
          <a:xfrm>
            <a:off x="2350764" y="1614385"/>
            <a:ext cx="9534094" cy="3814879"/>
            <a:chOff x="4304043" y="1286668"/>
            <a:chExt cx="3837944" cy="2757793"/>
          </a:xfrm>
          <a:effectLst>
            <a:outerShdw blurRad="381000" dist="254000" dir="8100000" algn="tr" rotWithShape="0">
              <a:prstClr val="black">
                <a:alpha val="40000"/>
              </a:prstClr>
            </a:outerShdw>
          </a:effectLst>
        </p:grpSpPr>
        <p:sp>
          <p:nvSpPr>
            <p:cNvPr id="51" name="圆角矩形 5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79"/>
          <p:cNvGrpSpPr>
            <a:grpSpLocks/>
          </p:cNvGrpSpPr>
          <p:nvPr/>
        </p:nvGrpSpPr>
        <p:grpSpPr bwMode="auto">
          <a:xfrm>
            <a:off x="576433" y="2661225"/>
            <a:ext cx="1735734" cy="1739242"/>
            <a:chOff x="6379729" y="2488774"/>
            <a:chExt cx="2513016" cy="2513016"/>
          </a:xfrm>
          <a:solidFill>
            <a:schemeClr val="bg2">
              <a:lumMod val="40000"/>
              <a:lumOff val="60000"/>
            </a:schemeClr>
          </a:solidFill>
        </p:grpSpPr>
        <p:sp>
          <p:nvSpPr>
            <p:cNvPr id="4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49"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7" name="Freeform 6"/>
          <p:cNvSpPr>
            <a:spLocks/>
          </p:cNvSpPr>
          <p:nvPr/>
        </p:nvSpPr>
        <p:spPr bwMode="auto">
          <a:xfrm>
            <a:off x="908519" y="2815481"/>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2828951" y="2232230"/>
            <a:ext cx="8770156" cy="2677656"/>
          </a:xfrm>
          <a:prstGeom prst="rect">
            <a:avLst/>
          </a:prstGeom>
          <a:noFill/>
        </p:spPr>
        <p:txBody>
          <a:bodyPr wrap="square" rtlCol="0">
            <a:spAutoFit/>
          </a:bodyPr>
          <a:lstStyle/>
          <a:p>
            <a:pPr>
              <a:lnSpc>
                <a:spcPct val="150000"/>
              </a:lnSpc>
            </a:pPr>
            <a:r>
              <a:rPr lang="zh-CN" altLang="en-US" sz="2800" dirty="0" smtClean="0">
                <a:latin typeface="+mn-ea"/>
                <a:ea typeface="+mn-ea"/>
              </a:rPr>
              <a:t>       一般情况下，</a:t>
            </a:r>
            <a:r>
              <a:rPr lang="zh-CN" altLang="en-US" sz="2800" dirty="0" smtClean="0">
                <a:latin typeface="+mn-ea"/>
                <a:ea typeface="+mn-ea"/>
              </a:rPr>
              <a:t>由自然资源部门</a:t>
            </a:r>
            <a:r>
              <a:rPr lang="zh-CN" altLang="en-US" sz="2800" dirty="0" smtClean="0">
                <a:latin typeface="+mn-ea"/>
                <a:ea typeface="+mn-ea"/>
              </a:rPr>
              <a:t>在核发</a:t>
            </a:r>
            <a:r>
              <a:rPr lang="en-US" altLang="zh-CN" sz="2800" dirty="0" smtClean="0">
                <a:latin typeface="+mn-ea"/>
                <a:ea typeface="+mn-ea"/>
              </a:rPr>
              <a:t>《</a:t>
            </a:r>
            <a:r>
              <a:rPr lang="zh-CN" altLang="en-US" sz="2800" dirty="0" smtClean="0">
                <a:latin typeface="+mn-ea"/>
                <a:ea typeface="+mn-ea"/>
              </a:rPr>
              <a:t>建设工程规划许可证</a:t>
            </a:r>
            <a:r>
              <a:rPr lang="en-US" altLang="zh-CN" sz="2800" dirty="0" smtClean="0">
                <a:latin typeface="+mn-ea"/>
                <a:ea typeface="+mn-ea"/>
              </a:rPr>
              <a:t>》</a:t>
            </a:r>
            <a:r>
              <a:rPr lang="zh-CN" altLang="en-US" sz="2800" dirty="0" smtClean="0">
                <a:latin typeface="+mn-ea"/>
                <a:ea typeface="+mn-ea"/>
              </a:rPr>
              <a:t>前按规定核定征收建筑面积及建筑功能并出具“缴款通知书”，建设单位在领取</a:t>
            </a:r>
            <a:r>
              <a:rPr lang="en-US" altLang="zh-CN" sz="2800" dirty="0" smtClean="0">
                <a:latin typeface="+mn-ea"/>
                <a:ea typeface="+mn-ea"/>
              </a:rPr>
              <a:t>《</a:t>
            </a:r>
            <a:r>
              <a:rPr lang="zh-CN" altLang="en-US" sz="2800" dirty="0" smtClean="0">
                <a:latin typeface="+mn-ea"/>
                <a:ea typeface="+mn-ea"/>
              </a:rPr>
              <a:t>建设工程规划许可证</a:t>
            </a:r>
            <a:r>
              <a:rPr lang="en-US" altLang="zh-CN" sz="2800" dirty="0" smtClean="0">
                <a:latin typeface="+mn-ea"/>
                <a:ea typeface="+mn-ea"/>
              </a:rPr>
              <a:t>》</a:t>
            </a:r>
            <a:r>
              <a:rPr lang="zh-CN" altLang="en-US" sz="2800" dirty="0" smtClean="0">
                <a:latin typeface="+mn-ea"/>
                <a:ea typeface="+mn-ea"/>
              </a:rPr>
              <a:t>时一次性足额缴交城市基础设施配套费。</a:t>
            </a:r>
            <a:endParaRPr lang="zh-CN" altLang="en-US" sz="2800" dirty="0" smtClean="0">
              <a:solidFill>
                <a:schemeClr val="accent1"/>
              </a:solidFill>
              <a:latin typeface="+mn-ea"/>
              <a:ea typeface="+mn-ea"/>
            </a:endParaRPr>
          </a:p>
        </p:txBody>
      </p:sp>
      <p:sp>
        <p:nvSpPr>
          <p:cNvPr id="36" name="TextBox 35"/>
          <p:cNvSpPr txBox="1"/>
          <p:nvPr/>
        </p:nvSpPr>
        <p:spPr>
          <a:xfrm>
            <a:off x="661564" y="2946977"/>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征收</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办法</a:t>
            </a:r>
            <a:endParaRPr lang="en-US" altLang="zh-CN" sz="3600" b="1" dirty="0" smtClean="0">
              <a:solidFill>
                <a:schemeClr val="accent1">
                  <a:lumMod val="50000"/>
                </a:schemeClr>
              </a:solidFill>
              <a:latin typeface="+mn-ea"/>
              <a:ea typeface="+mn-ea"/>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accel="42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80"/>
          <p:cNvGrpSpPr/>
          <p:nvPr/>
        </p:nvGrpSpPr>
        <p:grpSpPr>
          <a:xfrm>
            <a:off x="464142" y="500042"/>
            <a:ext cx="6852925" cy="938215"/>
            <a:chOff x="4304043" y="1286668"/>
            <a:chExt cx="3837944" cy="2757793"/>
          </a:xfrm>
          <a:effectLst>
            <a:outerShdw blurRad="381000" dist="254000" dir="8100000" algn="tr" rotWithShape="0">
              <a:prstClr val="black">
                <a:alpha val="40000"/>
              </a:prstClr>
            </a:outerShdw>
          </a:effectLst>
        </p:grpSpPr>
        <p:sp>
          <p:nvSpPr>
            <p:cNvPr id="16" name="圆角矩形 15"/>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8" name="组合 80"/>
          <p:cNvGrpSpPr/>
          <p:nvPr/>
        </p:nvGrpSpPr>
        <p:grpSpPr>
          <a:xfrm>
            <a:off x="454779" y="1562091"/>
            <a:ext cx="11287204" cy="938215"/>
            <a:chOff x="4304043" y="1286668"/>
            <a:chExt cx="3837944" cy="2757793"/>
          </a:xfrm>
          <a:effectLst>
            <a:outerShdw blurRad="381000" dist="254000" dir="8100000" algn="tr" rotWithShape="0">
              <a:prstClr val="black">
                <a:alpha val="40000"/>
              </a:prstClr>
            </a:outerShdw>
          </a:effectLst>
        </p:grpSpPr>
        <p:sp>
          <p:nvSpPr>
            <p:cNvPr id="19" name="圆角矩形 18"/>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圆角矩形 19"/>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Freeform 6"/>
          <p:cNvSpPr>
            <a:spLocks/>
          </p:cNvSpPr>
          <p:nvPr/>
        </p:nvSpPr>
        <p:spPr bwMode="auto">
          <a:xfrm>
            <a:off x="1051395" y="3101233"/>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526217" y="1685893"/>
            <a:ext cx="11501518" cy="581057"/>
          </a:xfrm>
          <a:prstGeom prst="rect">
            <a:avLst/>
          </a:prstGeom>
          <a:noFill/>
        </p:spPr>
        <p:txBody>
          <a:bodyPr wrap="square" rtlCol="0">
            <a:spAutoFit/>
          </a:bodyPr>
          <a:lstStyle/>
          <a:p>
            <a:pPr>
              <a:lnSpc>
                <a:spcPct val="150000"/>
              </a:lnSpc>
            </a:pPr>
            <a:r>
              <a:rPr lang="en-US" altLang="zh-CN" sz="2400" dirty="0" smtClean="0">
                <a:latin typeface="+mn-ea"/>
                <a:ea typeface="+mn-ea"/>
              </a:rPr>
              <a:t>1</a:t>
            </a:r>
            <a:r>
              <a:rPr lang="zh-CN" altLang="en-US" sz="2400" dirty="0" smtClean="0">
                <a:latin typeface="+mn-ea"/>
                <a:ea typeface="+mn-ea"/>
              </a:rPr>
              <a:t>、分期建设的项目，在办理各期</a:t>
            </a:r>
            <a:r>
              <a:rPr lang="en-US" altLang="zh-CN" sz="2400" dirty="0" smtClean="0">
                <a:latin typeface="+mn-ea"/>
                <a:ea typeface="+mn-ea"/>
              </a:rPr>
              <a:t>《</a:t>
            </a:r>
            <a:r>
              <a:rPr lang="zh-CN" altLang="en-US" sz="2400" dirty="0" smtClean="0">
                <a:latin typeface="+mn-ea"/>
                <a:ea typeface="+mn-ea"/>
              </a:rPr>
              <a:t>建设工程规划许可证</a:t>
            </a:r>
            <a:r>
              <a:rPr lang="en-US" altLang="zh-CN" sz="2400" dirty="0" smtClean="0">
                <a:latin typeface="+mn-ea"/>
                <a:ea typeface="+mn-ea"/>
              </a:rPr>
              <a:t>》</a:t>
            </a:r>
            <a:r>
              <a:rPr lang="zh-CN" altLang="en-US" sz="2400" dirty="0" smtClean="0">
                <a:latin typeface="+mn-ea"/>
                <a:ea typeface="+mn-ea"/>
              </a:rPr>
              <a:t>时，分期足额征收。</a:t>
            </a:r>
          </a:p>
        </p:txBody>
      </p:sp>
      <p:sp>
        <p:nvSpPr>
          <p:cNvPr id="14" name="矩形 13"/>
          <p:cNvSpPr/>
          <p:nvPr/>
        </p:nvSpPr>
        <p:spPr>
          <a:xfrm>
            <a:off x="669093" y="571480"/>
            <a:ext cx="6647974" cy="662554"/>
          </a:xfrm>
          <a:prstGeom prst="rect">
            <a:avLst/>
          </a:prstGeom>
        </p:spPr>
        <p:txBody>
          <a:bodyPr wrap="none">
            <a:spAutoFit/>
          </a:bodyPr>
          <a:lstStyle/>
          <a:p>
            <a:pPr>
              <a:lnSpc>
                <a:spcPct val="150000"/>
              </a:lnSpc>
            </a:pPr>
            <a:r>
              <a:rPr lang="zh-CN" altLang="en-US" sz="2800" b="1" dirty="0" smtClean="0">
                <a:latin typeface="+mn-ea"/>
                <a:ea typeface="+mn-ea"/>
              </a:rPr>
              <a:t>对于特殊情形的项目，按以下办法征收：</a:t>
            </a:r>
            <a:endParaRPr lang="en-US" altLang="zh-CN" sz="2800" b="1" dirty="0" smtClean="0">
              <a:latin typeface="+mn-ea"/>
              <a:ea typeface="+mn-ea"/>
            </a:endParaRPr>
          </a:p>
        </p:txBody>
      </p:sp>
      <p:grpSp>
        <p:nvGrpSpPr>
          <p:cNvPr id="21" name="组合 80"/>
          <p:cNvGrpSpPr/>
          <p:nvPr/>
        </p:nvGrpSpPr>
        <p:grpSpPr>
          <a:xfrm>
            <a:off x="454779" y="2643182"/>
            <a:ext cx="11287204" cy="1422311"/>
            <a:chOff x="4304043" y="1286668"/>
            <a:chExt cx="3837944" cy="2757793"/>
          </a:xfrm>
          <a:effectLst>
            <a:outerShdw blurRad="381000" dist="254000" dir="8100000" algn="tr" rotWithShape="0">
              <a:prstClr val="black">
                <a:alpha val="40000"/>
              </a:prstClr>
            </a:outerShdw>
          </a:effectLst>
        </p:grpSpPr>
        <p:sp>
          <p:nvSpPr>
            <p:cNvPr id="22" name="圆角矩形 21"/>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矩形 23"/>
          <p:cNvSpPr/>
          <p:nvPr/>
        </p:nvSpPr>
        <p:spPr>
          <a:xfrm>
            <a:off x="526217" y="2737313"/>
            <a:ext cx="11001452" cy="1200329"/>
          </a:xfrm>
          <a:prstGeom prst="rect">
            <a:avLst/>
          </a:prstGeom>
        </p:spPr>
        <p:txBody>
          <a:bodyPr wrap="square">
            <a:spAutoFit/>
          </a:bodyPr>
          <a:lstStyle/>
          <a:p>
            <a:pPr>
              <a:lnSpc>
                <a:spcPct val="150000"/>
              </a:lnSpc>
            </a:pPr>
            <a:r>
              <a:rPr lang="en-US" altLang="zh-CN" sz="2400" dirty="0" smtClean="0">
                <a:latin typeface="+mn-ea"/>
                <a:ea typeface="+mn-ea"/>
              </a:rPr>
              <a:t>2</a:t>
            </a:r>
            <a:r>
              <a:rPr lang="zh-CN" altLang="en-US" sz="2400" dirty="0" smtClean="0">
                <a:latin typeface="+mn-ea"/>
                <a:ea typeface="+mn-ea"/>
              </a:rPr>
              <a:t>、享受城市基础设施配套费减免政策的建设项目，建成后改变原批准性质用途的，应重新核定并按补缴时的缴费标准补缴相应的城市基础设施配套费。</a:t>
            </a:r>
          </a:p>
        </p:txBody>
      </p:sp>
      <p:grpSp>
        <p:nvGrpSpPr>
          <p:cNvPr id="25" name="组合 80"/>
          <p:cNvGrpSpPr/>
          <p:nvPr/>
        </p:nvGrpSpPr>
        <p:grpSpPr>
          <a:xfrm>
            <a:off x="454779" y="4149829"/>
            <a:ext cx="11287204" cy="1422311"/>
            <a:chOff x="4304043" y="1286668"/>
            <a:chExt cx="3837944" cy="2757793"/>
          </a:xfrm>
          <a:effectLst>
            <a:outerShdw blurRad="381000" dist="254000" dir="8100000" algn="tr" rotWithShape="0">
              <a:prstClr val="black">
                <a:alpha val="40000"/>
              </a:prstClr>
            </a:outerShdw>
          </a:effectLst>
        </p:grpSpPr>
        <p:sp>
          <p:nvSpPr>
            <p:cNvPr id="26" name="圆角矩形 25"/>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9" name="矩形 28"/>
          <p:cNvSpPr/>
          <p:nvPr/>
        </p:nvSpPr>
        <p:spPr>
          <a:xfrm>
            <a:off x="526217" y="4276837"/>
            <a:ext cx="10996767" cy="1200329"/>
          </a:xfrm>
          <a:prstGeom prst="rect">
            <a:avLst/>
          </a:prstGeom>
        </p:spPr>
        <p:txBody>
          <a:bodyPr wrap="square">
            <a:spAutoFit/>
          </a:bodyPr>
          <a:lstStyle/>
          <a:p>
            <a:pPr>
              <a:lnSpc>
                <a:spcPct val="150000"/>
              </a:lnSpc>
            </a:pPr>
            <a:r>
              <a:rPr lang="en-US" altLang="zh-CN" sz="2400" dirty="0" smtClean="0">
                <a:latin typeface="+mn-ea"/>
                <a:ea typeface="+mn-ea"/>
              </a:rPr>
              <a:t>3</a:t>
            </a:r>
            <a:r>
              <a:rPr lang="zh-CN" altLang="en-US" sz="2400" dirty="0" smtClean="0">
                <a:latin typeface="+mn-ea"/>
                <a:ea typeface="+mn-ea"/>
              </a:rPr>
              <a:t>、违法违规建设项目经相关部门依法查处后并批准保留使用的，应按补缴时的缴费标准补缴城市基础设施配套费。</a:t>
            </a:r>
          </a:p>
        </p:txBody>
      </p:sp>
      <p:grpSp>
        <p:nvGrpSpPr>
          <p:cNvPr id="30" name="组合 80"/>
          <p:cNvGrpSpPr/>
          <p:nvPr/>
        </p:nvGrpSpPr>
        <p:grpSpPr>
          <a:xfrm>
            <a:off x="454779" y="5669763"/>
            <a:ext cx="11287204" cy="973947"/>
            <a:chOff x="4304043" y="1286668"/>
            <a:chExt cx="3837944" cy="2757793"/>
          </a:xfrm>
          <a:effectLst>
            <a:outerShdw blurRad="381000" dist="254000" dir="8100000" algn="tr" rotWithShape="0">
              <a:prstClr val="black">
                <a:alpha val="40000"/>
              </a:prstClr>
            </a:outerShdw>
          </a:effectLst>
        </p:grpSpPr>
        <p:sp>
          <p:nvSpPr>
            <p:cNvPr id="31" name="圆角矩形 3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矩形 32"/>
          <p:cNvSpPr/>
          <p:nvPr/>
        </p:nvSpPr>
        <p:spPr>
          <a:xfrm>
            <a:off x="526216" y="5854503"/>
            <a:ext cx="11139643" cy="646331"/>
          </a:xfrm>
          <a:prstGeom prst="rect">
            <a:avLst/>
          </a:prstGeom>
        </p:spPr>
        <p:txBody>
          <a:bodyPr wrap="square">
            <a:spAutoFit/>
          </a:bodyPr>
          <a:lstStyle/>
          <a:p>
            <a:pPr>
              <a:lnSpc>
                <a:spcPct val="150000"/>
              </a:lnSpc>
            </a:pPr>
            <a:r>
              <a:rPr lang="en-US" altLang="zh-CN" sz="2400" dirty="0" smtClean="0">
                <a:latin typeface="+mn-ea"/>
                <a:ea typeface="+mn-ea"/>
              </a:rPr>
              <a:t>4</a:t>
            </a:r>
            <a:r>
              <a:rPr lang="zh-CN" altLang="en-US" sz="2400" dirty="0" smtClean="0">
                <a:latin typeface="+mn-ea"/>
                <a:ea typeface="+mn-ea"/>
              </a:rPr>
              <a:t>、扩建的项目，应按补缴时的缴费标准补缴新增建筑面积的城市基础设施配套费。</a:t>
            </a: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1+#ppt_w/2"/>
                                          </p:val>
                                        </p:tav>
                                        <p:tav tm="100000">
                                          <p:val>
                                            <p:strVal val="#ppt_x"/>
                                          </p:val>
                                        </p:tav>
                                      </p:tavLst>
                                    </p:anim>
                                    <p:anim calcmode="lin" valueType="num">
                                      <p:cBhvr additive="base">
                                        <p:cTn id="16" dur="500" fill="hold"/>
                                        <p:tgtEl>
                                          <p:spTgt spid="15"/>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additive="base">
                                        <p:cTn id="20" dur="500" fill="hold"/>
                                        <p:tgtEl>
                                          <p:spTgt spid="18"/>
                                        </p:tgtEl>
                                        <p:attrNameLst>
                                          <p:attrName>ppt_x</p:attrName>
                                        </p:attrNameLst>
                                      </p:cBhvr>
                                      <p:tavLst>
                                        <p:tav tm="0">
                                          <p:val>
                                            <p:strVal val="1+#ppt_w/2"/>
                                          </p:val>
                                        </p:tav>
                                        <p:tav tm="100000">
                                          <p:val>
                                            <p:strVal val="#ppt_x"/>
                                          </p:val>
                                        </p:tav>
                                      </p:tavLst>
                                    </p:anim>
                                    <p:anim calcmode="lin" valueType="num">
                                      <p:cBhvr additive="base">
                                        <p:cTn id="21" dur="500" fill="hold"/>
                                        <p:tgtEl>
                                          <p:spTgt spid="1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1+#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 presetClass="entr" presetSubtype="2" fill="hold" nodeType="after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additive="base">
                                        <p:cTn id="30" dur="500" fill="hold"/>
                                        <p:tgtEl>
                                          <p:spTgt spid="25"/>
                                        </p:tgtEl>
                                        <p:attrNameLst>
                                          <p:attrName>ppt_x</p:attrName>
                                        </p:attrNameLst>
                                      </p:cBhvr>
                                      <p:tavLst>
                                        <p:tav tm="0">
                                          <p:val>
                                            <p:strVal val="1+#ppt_w/2"/>
                                          </p:val>
                                        </p:tav>
                                        <p:tav tm="100000">
                                          <p:val>
                                            <p:strVal val="#ppt_x"/>
                                          </p:val>
                                        </p:tav>
                                      </p:tavLst>
                                    </p:anim>
                                    <p:anim calcmode="lin" valueType="num">
                                      <p:cBhvr additive="base">
                                        <p:cTn id="31" dur="500" fill="hold"/>
                                        <p:tgtEl>
                                          <p:spTgt spid="25"/>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 presetClass="entr" presetSubtype="2"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1+#ppt_w/2"/>
                                          </p:val>
                                        </p:tav>
                                        <p:tav tm="100000">
                                          <p:val>
                                            <p:strVal val="#ppt_x"/>
                                          </p:val>
                                        </p:tav>
                                      </p:tavLst>
                                    </p:anim>
                                    <p:anim calcmode="lin" valueType="num">
                                      <p:cBhvr additive="base">
                                        <p:cTn id="36"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9"/>
          <p:cNvGrpSpPr/>
          <p:nvPr/>
        </p:nvGrpSpPr>
        <p:grpSpPr>
          <a:xfrm>
            <a:off x="2334990" y="214290"/>
            <a:ext cx="9549868" cy="3035062"/>
            <a:chOff x="4304043" y="1286668"/>
            <a:chExt cx="3837944" cy="2757793"/>
          </a:xfrm>
          <a:effectLst>
            <a:outerShdw blurRad="381000" dist="254000" dir="8100000" algn="tr" rotWithShape="0">
              <a:prstClr val="black">
                <a:alpha val="40000"/>
              </a:prstClr>
            </a:outerShdw>
          </a:effectLst>
        </p:grpSpPr>
        <p:sp>
          <p:nvSpPr>
            <p:cNvPr id="51" name="圆角矩形 50"/>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51"/>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79"/>
          <p:cNvGrpSpPr>
            <a:grpSpLocks/>
          </p:cNvGrpSpPr>
          <p:nvPr/>
        </p:nvGrpSpPr>
        <p:grpSpPr bwMode="auto">
          <a:xfrm>
            <a:off x="576433" y="872815"/>
            <a:ext cx="1735734" cy="1739242"/>
            <a:chOff x="6379729" y="2488774"/>
            <a:chExt cx="2513016" cy="2513016"/>
          </a:xfrm>
          <a:solidFill>
            <a:schemeClr val="bg2">
              <a:lumMod val="40000"/>
              <a:lumOff val="60000"/>
            </a:schemeClr>
          </a:solidFill>
        </p:grpSpPr>
        <p:sp>
          <p:nvSpPr>
            <p:cNvPr id="4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49"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7" name="Freeform 6"/>
          <p:cNvSpPr>
            <a:spLocks/>
          </p:cNvSpPr>
          <p:nvPr/>
        </p:nvSpPr>
        <p:spPr bwMode="auto">
          <a:xfrm>
            <a:off x="908519" y="141538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TextBox 34"/>
          <p:cNvSpPr txBox="1"/>
          <p:nvPr/>
        </p:nvSpPr>
        <p:spPr>
          <a:xfrm>
            <a:off x="2828951" y="683295"/>
            <a:ext cx="8770156" cy="1950534"/>
          </a:xfrm>
          <a:prstGeom prst="rect">
            <a:avLst/>
          </a:prstGeom>
          <a:noFill/>
        </p:spPr>
        <p:txBody>
          <a:bodyPr wrap="square" rtlCol="0">
            <a:spAutoFit/>
          </a:bodyPr>
          <a:lstStyle/>
          <a:p>
            <a:pPr>
              <a:lnSpc>
                <a:spcPct val="150000"/>
              </a:lnSpc>
            </a:pPr>
            <a:r>
              <a:rPr lang="zh-CN" altLang="en-US" sz="2800" dirty="0" smtClean="0">
                <a:latin typeface="+mn-ea"/>
                <a:ea typeface="+mn-ea"/>
              </a:rPr>
              <a:t>        属于国家政策明确规定可减免城市基础设施配套费的建设项目，由建设单位持相关政策文件及行业主管部门的书面意见到规划部门按政策规定办理减免。</a:t>
            </a:r>
            <a:endParaRPr lang="zh-CN" altLang="en-US" sz="2800" dirty="0">
              <a:solidFill>
                <a:schemeClr val="accent1"/>
              </a:solidFill>
              <a:latin typeface="+mn-ea"/>
              <a:ea typeface="+mn-ea"/>
            </a:endParaRPr>
          </a:p>
        </p:txBody>
      </p:sp>
      <p:sp>
        <p:nvSpPr>
          <p:cNvPr id="36" name="TextBox 35"/>
          <p:cNvSpPr txBox="1"/>
          <p:nvPr/>
        </p:nvSpPr>
        <p:spPr>
          <a:xfrm>
            <a:off x="661564" y="108917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减免</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事项</a:t>
            </a:r>
            <a:endParaRPr lang="en-US" altLang="zh-CN" sz="3600" b="1" dirty="0" smtClean="0">
              <a:solidFill>
                <a:schemeClr val="accent1">
                  <a:lumMod val="50000"/>
                </a:schemeClr>
              </a:solidFill>
              <a:latin typeface="+mn-ea"/>
              <a:ea typeface="+mn-ea"/>
            </a:endParaRPr>
          </a:p>
        </p:txBody>
      </p:sp>
      <p:sp>
        <p:nvSpPr>
          <p:cNvPr id="77" name="Freeform 6"/>
          <p:cNvSpPr>
            <a:spLocks/>
          </p:cNvSpPr>
          <p:nvPr/>
        </p:nvSpPr>
        <p:spPr bwMode="auto">
          <a:xfrm>
            <a:off x="983490"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4" name="组合 80"/>
          <p:cNvGrpSpPr/>
          <p:nvPr/>
        </p:nvGrpSpPr>
        <p:grpSpPr>
          <a:xfrm>
            <a:off x="2334990" y="3537210"/>
            <a:ext cx="9534093" cy="3035062"/>
            <a:chOff x="4304043" y="1286668"/>
            <a:chExt cx="3837944" cy="2757793"/>
          </a:xfrm>
          <a:effectLst>
            <a:outerShdw blurRad="381000" dist="254000" dir="8100000" algn="tr" rotWithShape="0">
              <a:prstClr val="black">
                <a:alpha val="40000"/>
              </a:prstClr>
            </a:outerShdw>
          </a:effectLst>
        </p:grpSpPr>
        <p:sp>
          <p:nvSpPr>
            <p:cNvPr id="82" name="圆角矩形 81"/>
            <p:cNvSpPr/>
            <p:nvPr/>
          </p:nvSpPr>
          <p:spPr>
            <a:xfrm>
              <a:off x="4304043" y="1286668"/>
              <a:ext cx="3837944" cy="2757793"/>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圆角矩形 82"/>
            <p:cNvSpPr/>
            <p:nvPr/>
          </p:nvSpPr>
          <p:spPr>
            <a:xfrm>
              <a:off x="4326043" y="1563358"/>
              <a:ext cx="3790060" cy="2236581"/>
            </a:xfrm>
            <a:prstGeom prst="roundRect">
              <a:avLst/>
            </a:prstGeom>
            <a:gradFill flip="none" rotWithShape="1">
              <a:gsLst>
                <a:gs pos="0">
                  <a:schemeClr val="accent2">
                    <a:lumMod val="8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79"/>
          <p:cNvGrpSpPr>
            <a:grpSpLocks/>
          </p:cNvGrpSpPr>
          <p:nvPr/>
        </p:nvGrpSpPr>
        <p:grpSpPr bwMode="auto">
          <a:xfrm>
            <a:off x="560659" y="4195735"/>
            <a:ext cx="1735734" cy="1739242"/>
            <a:chOff x="6379729" y="2488774"/>
            <a:chExt cx="2513016" cy="2513016"/>
          </a:xfrm>
          <a:solidFill>
            <a:schemeClr val="bg2">
              <a:lumMod val="40000"/>
              <a:lumOff val="60000"/>
            </a:schemeClr>
          </a:solidFill>
        </p:grpSpPr>
        <p:sp>
          <p:nvSpPr>
            <p:cNvPr id="8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srgbClr val="FFFFFF"/>
                </a:solidFill>
                <a:effectLst/>
                <a:uLnTx/>
                <a:uFillTx/>
                <a:latin typeface="Arial"/>
                <a:ea typeface="宋体"/>
              </a:endParaRPr>
            </a:p>
          </p:txBody>
        </p:sp>
        <p:sp>
          <p:nvSpPr>
            <p:cNvPr id="86" name="任意多边形 83"/>
            <p:cNvSpPr/>
            <p:nvPr/>
          </p:nvSpPr>
          <p:spPr>
            <a:xfrm rot="16377237">
              <a:off x="6409520" y="2506881"/>
              <a:ext cx="2476804"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p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87" name="Freeform 6"/>
          <p:cNvSpPr>
            <a:spLocks/>
          </p:cNvSpPr>
          <p:nvPr/>
        </p:nvSpPr>
        <p:spPr bwMode="auto">
          <a:xfrm>
            <a:off x="892745" y="4738306"/>
            <a:ext cx="10115551" cy="685800"/>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no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88" name="TextBox 87"/>
          <p:cNvSpPr txBox="1"/>
          <p:nvPr/>
        </p:nvSpPr>
        <p:spPr>
          <a:xfrm>
            <a:off x="2813177" y="4766710"/>
            <a:ext cx="8770156" cy="738664"/>
          </a:xfrm>
          <a:prstGeom prst="rect">
            <a:avLst/>
          </a:prstGeom>
          <a:noFill/>
        </p:spPr>
        <p:txBody>
          <a:bodyPr wrap="square" rtlCol="0">
            <a:spAutoFit/>
          </a:bodyPr>
          <a:lstStyle/>
          <a:p>
            <a:pPr>
              <a:lnSpc>
                <a:spcPct val="150000"/>
              </a:lnSpc>
            </a:pPr>
            <a:r>
              <a:rPr lang="zh-CN" altLang="en-US" sz="2800" dirty="0" smtClean="0">
                <a:latin typeface="+mn-ea"/>
                <a:ea typeface="+mn-ea"/>
              </a:rPr>
              <a:t>自</a:t>
            </a:r>
            <a:r>
              <a:rPr lang="en-US" sz="2800" dirty="0" smtClean="0">
                <a:latin typeface="+mn-ea"/>
                <a:ea typeface="+mn-ea"/>
              </a:rPr>
              <a:t>2019</a:t>
            </a:r>
            <a:r>
              <a:rPr lang="zh-CN" altLang="en-US" sz="2800" dirty="0" smtClean="0">
                <a:latin typeface="+mn-ea"/>
                <a:ea typeface="+mn-ea"/>
              </a:rPr>
              <a:t>年</a:t>
            </a:r>
            <a:r>
              <a:rPr lang="en-US" sz="2800" dirty="0" smtClean="0">
                <a:latin typeface="+mn-ea"/>
                <a:ea typeface="+mn-ea"/>
              </a:rPr>
              <a:t>5</a:t>
            </a:r>
            <a:r>
              <a:rPr lang="zh-CN" altLang="en-US" sz="2800" dirty="0" smtClean="0">
                <a:latin typeface="+mn-ea"/>
                <a:ea typeface="+mn-ea"/>
              </a:rPr>
              <a:t>月</a:t>
            </a:r>
            <a:r>
              <a:rPr lang="en-US" sz="2800" dirty="0" smtClean="0">
                <a:latin typeface="+mn-ea"/>
                <a:ea typeface="+mn-ea"/>
              </a:rPr>
              <a:t>1</a:t>
            </a:r>
            <a:r>
              <a:rPr lang="zh-CN" altLang="en-US" sz="2800" dirty="0" smtClean="0">
                <a:latin typeface="+mn-ea"/>
                <a:ea typeface="+mn-ea"/>
              </a:rPr>
              <a:t>日之日起，至新办法出台止。</a:t>
            </a:r>
            <a:endParaRPr lang="zh-CN" altLang="en-US" sz="2800" dirty="0">
              <a:solidFill>
                <a:schemeClr val="accent1"/>
              </a:solidFill>
              <a:latin typeface="+mn-ea"/>
              <a:ea typeface="+mn-ea"/>
            </a:endParaRPr>
          </a:p>
        </p:txBody>
      </p:sp>
      <p:sp>
        <p:nvSpPr>
          <p:cNvPr id="89" name="TextBox 88"/>
          <p:cNvSpPr txBox="1"/>
          <p:nvPr/>
        </p:nvSpPr>
        <p:spPr>
          <a:xfrm>
            <a:off x="645790" y="4412096"/>
            <a:ext cx="1565472" cy="1200329"/>
          </a:xfrm>
          <a:prstGeom prst="rect">
            <a:avLst/>
          </a:prstGeom>
          <a:noFill/>
        </p:spPr>
        <p:txBody>
          <a:bodyPr wrap="square" rtlCol="0">
            <a:spAutoFit/>
          </a:bodyPr>
          <a:lstStyle/>
          <a:p>
            <a:pPr algn="ctr"/>
            <a:r>
              <a:rPr lang="zh-CN" altLang="en-US" sz="3600" b="1" dirty="0" smtClean="0">
                <a:solidFill>
                  <a:schemeClr val="accent1">
                    <a:lumMod val="50000"/>
                  </a:schemeClr>
                </a:solidFill>
                <a:latin typeface="+mn-ea"/>
                <a:ea typeface="+mn-ea"/>
              </a:rPr>
              <a:t>施行</a:t>
            </a:r>
            <a:endParaRPr lang="en-US" altLang="zh-CN" sz="3600" b="1" dirty="0" smtClean="0">
              <a:solidFill>
                <a:schemeClr val="accent1">
                  <a:lumMod val="50000"/>
                </a:schemeClr>
              </a:solidFill>
              <a:latin typeface="+mn-ea"/>
              <a:ea typeface="+mn-ea"/>
            </a:endParaRPr>
          </a:p>
          <a:p>
            <a:pPr algn="ctr"/>
            <a:r>
              <a:rPr lang="zh-CN" altLang="en-US" sz="3600" b="1" dirty="0" smtClean="0">
                <a:solidFill>
                  <a:schemeClr val="accent1">
                    <a:lumMod val="50000"/>
                  </a:schemeClr>
                </a:solidFill>
                <a:latin typeface="+mn-ea"/>
                <a:ea typeface="+mn-ea"/>
              </a:rPr>
              <a:t>日期</a:t>
            </a:r>
            <a:endParaRPr lang="en-US" altLang="zh-CN" sz="3600" b="1" dirty="0" smtClean="0">
              <a:solidFill>
                <a:schemeClr val="accent1">
                  <a:lumMod val="50000"/>
                </a:schemeClr>
              </a:solidFill>
              <a:latin typeface="+mn-ea"/>
              <a:ea typeface="+mn-ea"/>
            </a:endParaRPr>
          </a:p>
        </p:txBody>
      </p:sp>
    </p:spTree>
    <p:extLst>
      <p:ext uri="{BB962C8B-B14F-4D97-AF65-F5344CB8AC3E}">
        <p14:creationId xmlns="" xmlns:p14="http://schemas.microsoft.com/office/powerpoint/2010/main" val="746160072"/>
      </p:ext>
    </p:extLst>
  </p:cSld>
  <p:clrMapOvr>
    <a:masterClrMapping/>
  </p:clrMapOvr>
  <mc:AlternateContent xmlns:mc="http://schemas.openxmlformats.org/markup-compatibility/2006">
    <mc:Choice xmlns="" xmlns:p14="http://schemas.microsoft.com/office/powerpoint/2010/main" Requires="p14">
      <p:transition spd="med" p14:dur="700" advTm="7000">
        <p:fade/>
      </p:transition>
    </mc:Choice>
    <mc:Fallback>
      <p:transition spd="med"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accel="42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wipe(left)">
                                      <p:cBhvr>
                                        <p:cTn id="26" dur="500"/>
                                        <p:tgtEl>
                                          <p:spTgt spid="35"/>
                                        </p:tgtEl>
                                      </p:cBhvr>
                                    </p:animEffect>
                                  </p:childTnLst>
                                </p:cTn>
                              </p:par>
                            </p:childTnLst>
                          </p:cTn>
                        </p:par>
                        <p:par>
                          <p:cTn id="27" fill="hold">
                            <p:stCondLst>
                              <p:cond delay="2500"/>
                            </p:stCondLst>
                            <p:childTnLst>
                              <p:par>
                                <p:cTn id="28" presetID="22" presetClass="entr" presetSubtype="8" fill="hold" grpId="0" nodeType="afterEffect" nodePh="1">
                                  <p:stCondLst>
                                    <p:cond delay="0"/>
                                  </p:stCondLst>
                                  <p:endCondLst>
                                    <p:cond evt="begin" delay="0">
                                      <p:tn val="28"/>
                                    </p:cond>
                                  </p:endCondLst>
                                  <p:childTnLst>
                                    <p:set>
                                      <p:cBhvr>
                                        <p:cTn id="29" dur="1" fill="hold">
                                          <p:stCondLst>
                                            <p:cond delay="0"/>
                                          </p:stCondLst>
                                        </p:cTn>
                                        <p:tgtEl>
                                          <p:spTgt spid="77"/>
                                        </p:tgtEl>
                                        <p:attrNameLst>
                                          <p:attrName>style.visibility</p:attrName>
                                        </p:attrNameLst>
                                      </p:cBhvr>
                                      <p:to>
                                        <p:strVal val="visible"/>
                                      </p:to>
                                    </p:set>
                                    <p:animEffect transition="in" filter="wipe(left)">
                                      <p:cBhvr>
                                        <p:cTn id="30" dur="500"/>
                                        <p:tgtEl>
                                          <p:spTgt spid="77"/>
                                        </p:tgtEl>
                                      </p:cBhvr>
                                    </p:animEffect>
                                  </p:childTnLst>
                                </p:cTn>
                              </p:par>
                            </p:childTnLst>
                          </p:cTn>
                        </p:par>
                        <p:par>
                          <p:cTn id="31" fill="hold">
                            <p:stCondLst>
                              <p:cond delay="3000"/>
                            </p:stCondLst>
                            <p:childTnLst>
                              <p:par>
                                <p:cTn id="32" presetID="2" presetClass="entr" presetSubtype="12" accel="42000"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0-#ppt_w/2"/>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2"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1+#ppt_w/2"/>
                                          </p:val>
                                        </p:tav>
                                        <p:tav tm="100000">
                                          <p:val>
                                            <p:strVal val="#ppt_x"/>
                                          </p:val>
                                        </p:tav>
                                      </p:tavLst>
                                    </p:anim>
                                    <p:anim calcmode="lin" valueType="num">
                                      <p:cBhvr additive="base">
                                        <p:cTn id="40" dur="500" fill="hold"/>
                                        <p:tgtEl>
                                          <p:spTgt spid="4"/>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nodePh="1">
                                  <p:stCondLst>
                                    <p:cond delay="0"/>
                                  </p:stCondLst>
                                  <p:endCondLst>
                                    <p:cond evt="begin" delay="0">
                                      <p:tn val="42"/>
                                    </p:cond>
                                  </p:endCondLst>
                                  <p:childTnLst>
                                    <p:set>
                                      <p:cBhvr>
                                        <p:cTn id="43" dur="1" fill="hold">
                                          <p:stCondLst>
                                            <p:cond delay="0"/>
                                          </p:stCondLst>
                                        </p:cTn>
                                        <p:tgtEl>
                                          <p:spTgt spid="87"/>
                                        </p:tgtEl>
                                        <p:attrNameLst>
                                          <p:attrName>style.visibility</p:attrName>
                                        </p:attrNameLst>
                                      </p:cBhvr>
                                      <p:to>
                                        <p:strVal val="visible"/>
                                      </p:to>
                                    </p:set>
                                    <p:animEffect transition="in" filter="wipe(left)">
                                      <p:cBhvr>
                                        <p:cTn id="44" dur="500"/>
                                        <p:tgtEl>
                                          <p:spTgt spid="87"/>
                                        </p:tgtEl>
                                      </p:cBhvr>
                                    </p:animEffect>
                                  </p:childTnLst>
                                </p:cTn>
                              </p:par>
                              <p:par>
                                <p:cTn id="45" presetID="47"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1000"/>
                                        <p:tgtEl>
                                          <p:spTgt spid="89"/>
                                        </p:tgtEl>
                                      </p:cBhvr>
                                    </p:animEffect>
                                    <p:anim calcmode="lin" valueType="num">
                                      <p:cBhvr>
                                        <p:cTn id="48" dur="1000" fill="hold"/>
                                        <p:tgtEl>
                                          <p:spTgt spid="89"/>
                                        </p:tgtEl>
                                        <p:attrNameLst>
                                          <p:attrName>ppt_x</p:attrName>
                                        </p:attrNameLst>
                                      </p:cBhvr>
                                      <p:tavLst>
                                        <p:tav tm="0">
                                          <p:val>
                                            <p:strVal val="#ppt_x"/>
                                          </p:val>
                                        </p:tav>
                                        <p:tav tm="100000">
                                          <p:val>
                                            <p:strVal val="#ppt_x"/>
                                          </p:val>
                                        </p:tav>
                                      </p:tavLst>
                                    </p:anim>
                                    <p:anim calcmode="lin" valueType="num">
                                      <p:cBhvr>
                                        <p:cTn id="49" dur="1000" fill="hold"/>
                                        <p:tgtEl>
                                          <p:spTgt spid="89"/>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88"/>
                                        </p:tgtEl>
                                        <p:attrNameLst>
                                          <p:attrName>style.visibility</p:attrName>
                                        </p:attrNameLst>
                                      </p:cBhvr>
                                      <p:to>
                                        <p:strVal val="visible"/>
                                      </p:to>
                                    </p:set>
                                    <p:animEffect transition="in" filter="wipe(left)">
                                      <p:cBhvr>
                                        <p:cTn id="5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6" grpId="0"/>
      <p:bldP spid="77" grpId="0"/>
      <p:bldP spid="87" grpId="0"/>
      <p:bldP spid="88" grpId="0"/>
      <p:bldP spid="89"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d1768452c0f69ad2346e80f45e7268cb1f1054"/>
</p:tagLst>
</file>

<file path=ppt/theme/theme1.xml><?xml version="1.0" encoding="utf-8"?>
<a:theme xmlns:a="http://schemas.openxmlformats.org/drawingml/2006/main" name="第一PPT，www.1ppt.com">
  <a:themeElements>
    <a:clrScheme name="155">
      <a:dk1>
        <a:srgbClr val="294A5A"/>
      </a:dk1>
      <a:lt1>
        <a:srgbClr val="99CC39"/>
      </a:lt1>
      <a:dk2>
        <a:srgbClr val="F9C900"/>
      </a:dk2>
      <a:lt2>
        <a:srgbClr val="ED5A00"/>
      </a:lt2>
      <a:accent1>
        <a:srgbClr val="484849"/>
      </a:accent1>
      <a:accent2>
        <a:srgbClr val="FFFFFF"/>
      </a:accent2>
      <a:accent3>
        <a:srgbClr val="969696"/>
      </a:accent3>
      <a:accent4>
        <a:srgbClr val="00AAA2"/>
      </a:accent4>
      <a:accent5>
        <a:srgbClr val="99CC39"/>
      </a:accent5>
      <a:accent6>
        <a:srgbClr val="F9C900"/>
      </a:accent6>
      <a:hlink>
        <a:srgbClr val="ED5A00"/>
      </a:hlink>
      <a:folHlink>
        <a:srgbClr val="484849"/>
      </a:folHlink>
    </a:clrScheme>
    <a:fontScheme name="默认设计模板">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11026</TotalTime>
  <Pages>0</Pages>
  <Words>523</Words>
  <Characters>0</Characters>
  <Application>Microsoft Office PowerPoint</Application>
  <DocSecurity>0</DocSecurity>
  <PresentationFormat>自定义</PresentationFormat>
  <Lines>0</Lines>
  <Paragraphs>60</Paragraphs>
  <Slides>8</Slides>
  <Notes>8</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第一PPT，www.1ppt.com</vt:lpstr>
      <vt:lpstr>幻灯片 1</vt:lpstr>
      <vt:lpstr>幻灯片 2</vt:lpstr>
      <vt:lpstr>幻灯片 3</vt:lpstr>
      <vt:lpstr>幻灯片 4</vt:lpstr>
      <vt:lpstr>幻灯片 5</vt:lpstr>
      <vt:lpstr>幻灯片 6</vt:lpstr>
      <vt:lpstr>幻灯片 7</vt:lpstr>
      <vt:lpstr>幻灯片 8</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建筑计划书</dc:title>
  <dc:creator>www.1ppt.com</dc:creator>
  <cp:keywords>第一PPT模板网：www.1ppt.com</cp:keywords>
  <cp:lastModifiedBy>谢媛媛(UE000782)</cp:lastModifiedBy>
  <cp:revision>50</cp:revision>
  <dcterms:created xsi:type="dcterms:W3CDTF">2013-01-25T01:44:32Z</dcterms:created>
  <dcterms:modified xsi:type="dcterms:W3CDTF">2019-08-05T09:17:13Z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2052-9.1.0.4429</vt:lpwstr>
  </property>
</Properties>
</file>