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3"/>
  </p:notesMasterIdLst>
  <p:sldIdLst>
    <p:sldId id="256" r:id="rId6"/>
    <p:sldId id="483" r:id="rId7"/>
    <p:sldId id="435" r:id="rId8"/>
    <p:sldId id="430" r:id="rId9"/>
    <p:sldId id="547" r:id="rId10"/>
    <p:sldId id="431" r:id="rId11"/>
    <p:sldId id="482" r:id="rId12"/>
  </p:sldIdLst>
  <p:sldSz cx="9144000" cy="6858000" type="screen4x3"/>
  <p:notesSz cx="6858000" cy="9945688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wayee" initials="l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1B8"/>
    <a:srgbClr val="CC0000"/>
    <a:srgbClr val="4F80BD"/>
    <a:srgbClr val="FF5050"/>
    <a:srgbClr val="333333"/>
    <a:srgbClr val="FF9966"/>
    <a:srgbClr val="FF3300"/>
    <a:srgbClr val="FF9900"/>
    <a:srgbClr val="0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5" cy="7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20000"/>
              </a:lnSpc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20000"/>
              </a:lnSpc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F5D687-A7D6-49BB-99A7-3B4247636854}" type="datetime1"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744538"/>
            <a:ext cx="4572000" cy="3730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6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702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20000"/>
              </a:lnSpc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5625"/>
            <a:ext cx="2973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lnSpc>
                <a:spcPct val="120000"/>
              </a:lnSpc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0BACA5-0608-41A1-881E-226CEBF9D904}" type="slidenum"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25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82CB9-E655-4202-8D45-13DED3EA34BE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图片 6" descr="0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图片 7" descr="公司logo.png"/>
          <p:cNvPicPr>
            <a:picLocks noChangeAspect="1"/>
          </p:cNvPicPr>
          <p:nvPr/>
        </p:nvPicPr>
        <p:blipFill>
          <a:blip r:embed="rId14">
            <a:lum bright="100000" contrast="-100000"/>
          </a:blip>
          <a:stretch>
            <a:fillRect/>
          </a:stretch>
        </p:blipFill>
        <p:spPr>
          <a:xfrm>
            <a:off x="6172200" y="6280150"/>
            <a:ext cx="2743200" cy="4143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8D183-4CFE-4DB7-BB69-B439177CB18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5" name="图片 6" descr="0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88B287-D827-4571-B033-E1CEF3591DD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9" name="图片 6" descr="0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 descr="0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 descr="公司logo.png"/>
          <p:cNvPicPr>
            <a:picLocks noChangeAspect="1"/>
          </p:cNvPicPr>
          <p:nvPr/>
        </p:nvPicPr>
        <p:blipFill>
          <a:blip r:embed="rId14">
            <a:lum bright="100000" contrast="-100000"/>
          </a:blip>
          <a:stretch>
            <a:fillRect/>
          </a:stretch>
        </p:blipFill>
        <p:spPr>
          <a:xfrm>
            <a:off x="6172200" y="6280150"/>
            <a:ext cx="2743200" cy="41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4102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4103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5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 descr="0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7" descr="公司logo.png"/>
          <p:cNvPicPr>
            <a:picLocks noChangeAspect="1"/>
          </p:cNvPicPr>
          <p:nvPr/>
        </p:nvPicPr>
        <p:blipFill>
          <a:blip r:embed="rId14">
            <a:lum bright="100000" contrast="-100000"/>
          </a:blip>
          <a:stretch>
            <a:fillRect/>
          </a:stretch>
        </p:blipFill>
        <p:spPr>
          <a:xfrm>
            <a:off x="6172200" y="6280150"/>
            <a:ext cx="2743200" cy="41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5126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4103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5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26B4FD-70D1-4DEA-ACF1-159C86817C7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7" descr="封面-01.jpg"/>
          <p:cNvPicPr>
            <a:picLocks noChangeAspect="1"/>
          </p:cNvPicPr>
          <p:nvPr/>
        </p:nvPicPr>
        <p:blipFill>
          <a:blip r:embed="rId2"/>
          <a:srcRect b="17354"/>
          <a:stretch>
            <a:fillRect/>
          </a:stretch>
        </p:blipFill>
        <p:spPr>
          <a:xfrm>
            <a:off x="0" y="-317"/>
            <a:ext cx="9144000" cy="6858000"/>
          </a:xfrm>
          <a:prstGeom prst="rect">
            <a:avLst/>
          </a:prstGeom>
          <a:solidFill>
            <a:srgbClr val="1371B8">
              <a:alpha val="99000"/>
            </a:srgbClr>
          </a:solidFill>
          <a:ln w="9525">
            <a:noFill/>
          </a:ln>
        </p:spPr>
      </p:pic>
      <p:sp>
        <p:nvSpPr>
          <p:cNvPr id="7171" name="内容占位符 2"/>
          <p:cNvSpPr/>
          <p:nvPr/>
        </p:nvSpPr>
        <p:spPr>
          <a:xfrm>
            <a:off x="1676400" y="3962400"/>
            <a:ext cx="6858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eaLnBrk="0" hangingPunct="0">
              <a:lnSpc>
                <a:spcPts val="2600"/>
              </a:lnSpc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72" name="Text Box 5"/>
          <p:cNvSpPr txBox="1"/>
          <p:nvPr/>
        </p:nvSpPr>
        <p:spPr>
          <a:xfrm>
            <a:off x="3067600" y="4312920"/>
            <a:ext cx="279971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2020年</a:t>
            </a:r>
            <a:r>
              <a:rPr lang="en-US" altLang="zh-CN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</a:p>
        </p:txBody>
      </p:sp>
      <p:sp>
        <p:nvSpPr>
          <p:cNvPr id="7173" name="WordArt 6"/>
          <p:cNvSpPr/>
          <p:nvPr/>
        </p:nvSpPr>
        <p:spPr>
          <a:xfrm>
            <a:off x="2744788" y="2133600"/>
            <a:ext cx="3582987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EC数据宝</a:t>
            </a:r>
          </a:p>
        </p:txBody>
      </p:sp>
      <p:sp>
        <p:nvSpPr>
          <p:cNvPr id="7174" name="WordArt 7"/>
          <p:cNvSpPr/>
          <p:nvPr/>
        </p:nvSpPr>
        <p:spPr>
          <a:xfrm>
            <a:off x="990600" y="3276600"/>
            <a:ext cx="723900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zh-CN" altLang="en-US" sz="3600" spc="-180"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江门国际贸易数据统计分析平台2.0</a:t>
            </a:r>
          </a:p>
        </p:txBody>
      </p:sp>
      <p:pic>
        <p:nvPicPr>
          <p:cNvPr id="4" name="图片 3" descr="中国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" y="-137160"/>
            <a:ext cx="3098800" cy="1295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252413" y="1219200"/>
            <a:ext cx="8709025" cy="19732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179705" marR="0" lvl="0" indent="-179705" algn="l" defTabSz="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承担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国家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商务部信息化建设和技术支撑工作。</a:t>
            </a:r>
          </a:p>
          <a:p>
            <a:pPr marL="179705" marR="0" lvl="0" indent="-179705" algn="l" defTabSz="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承建国家级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大政务网站：商务部政府网、中国反商业欺诈网、中国保护知识产权网。</a:t>
            </a:r>
          </a:p>
          <a:p>
            <a:pPr marL="179705" marR="0" lvl="0" indent="-179705" algn="l" defTabSz="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承建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国家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商务部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230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Calibri" panose="020F0502020204030204" pitchFamily="34" charset="0"/>
              </a:rPr>
              <a:t>余项电子政务系统，积累了扎实的公共服务经验。</a:t>
            </a:r>
          </a:p>
        </p:txBody>
      </p:sp>
      <p:pic>
        <p:nvPicPr>
          <p:cNvPr id="18" name="图片 17" descr="中国商务部网站.jpg"/>
          <p:cNvPicPr>
            <a:picLocks noChangeAspect="1"/>
          </p:cNvPicPr>
          <p:nvPr/>
        </p:nvPicPr>
        <p:blipFill>
          <a:blip r:embed="rId2"/>
          <a:srcRect b="38505"/>
          <a:stretch>
            <a:fillRect/>
          </a:stretch>
        </p:blipFill>
        <p:spPr>
          <a:xfrm>
            <a:off x="251719" y="2613846"/>
            <a:ext cx="4354696" cy="263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 descr="中国反商业欺诈网 .jpg"/>
          <p:cNvPicPr>
            <a:picLocks noChangeAspect="1"/>
          </p:cNvPicPr>
          <p:nvPr/>
        </p:nvPicPr>
        <p:blipFill>
          <a:blip r:embed="rId3"/>
          <a:srcRect b="35437"/>
          <a:stretch>
            <a:fillRect/>
          </a:stretch>
        </p:blipFill>
        <p:spPr>
          <a:xfrm>
            <a:off x="2057565" y="3269753"/>
            <a:ext cx="4587407" cy="2798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 descr="中国保护知识产权网 .jpg"/>
          <p:cNvPicPr>
            <a:picLocks noChangeAspect="1"/>
          </p:cNvPicPr>
          <p:nvPr/>
        </p:nvPicPr>
        <p:blipFill>
          <a:blip r:embed="rId4"/>
          <a:srcRect b="42277"/>
          <a:stretch>
            <a:fillRect/>
          </a:stretch>
        </p:blipFill>
        <p:spPr>
          <a:xfrm>
            <a:off x="4606741" y="4038560"/>
            <a:ext cx="4354697" cy="260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1" name="标题 1"/>
          <p:cNvSpPr/>
          <p:nvPr/>
        </p:nvSpPr>
        <p:spPr>
          <a:xfrm>
            <a:off x="381000" y="152400"/>
            <a:ext cx="8763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关于我们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江门国贸数据平台2.0主界面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1024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785" y="1692958"/>
            <a:ext cx="7252048" cy="4985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 bwMode="auto">
          <a:xfrm>
            <a:off x="1747524" y="1626137"/>
            <a:ext cx="2514435" cy="202994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 bwMode="auto">
          <a:xfrm>
            <a:off x="4724390" y="1062185"/>
            <a:ext cx="2393103" cy="48298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“3+1”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重点模块</a:t>
            </a:r>
          </a:p>
        </p:txBody>
      </p:sp>
      <p:cxnSp>
        <p:nvCxnSpPr>
          <p:cNvPr id="6" name="直接连接符 5"/>
          <p:cNvCxnSpPr>
            <a:stCxn id="4" idx="1"/>
          </p:cNvCxnSpPr>
          <p:nvPr/>
        </p:nvCxnSpPr>
        <p:spPr bwMode="auto">
          <a:xfrm flipH="1">
            <a:off x="3429075" y="1303679"/>
            <a:ext cx="1295315" cy="389279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8"/>
          <p:cNvSpPr/>
          <p:nvPr/>
        </p:nvSpPr>
        <p:spPr>
          <a:xfrm>
            <a:off x="157940" y="1786666"/>
            <a:ext cx="5332413" cy="484459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便捷性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所有入口</a:t>
            </a: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一屏展示</a:t>
            </a: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延展</a:t>
            </a:r>
            <a:r>
              <a:rPr lang="zh-CN" altLang="en-US" b="1" dirty="0">
                <a:solidFill>
                  <a:srgbClr val="CC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性</a:t>
            </a:r>
            <a:r>
              <a:rPr lang="zh-CN" altLang="en-US" b="1" dirty="0"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新增内容</a:t>
            </a: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直接展示</a:t>
            </a: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b="1" dirty="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b="1" dirty="0"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3" y="1862394"/>
            <a:ext cx="292258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297" y="1868004"/>
            <a:ext cx="5638800" cy="2627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11"/>
          <p:cNvGrpSpPr/>
          <p:nvPr/>
        </p:nvGrpSpPr>
        <p:grpSpPr>
          <a:xfrm>
            <a:off x="1654783" y="2348692"/>
            <a:ext cx="1720850" cy="371475"/>
            <a:chOff x="0" y="0"/>
            <a:chExt cx="1719686" cy="370705"/>
          </a:xfrm>
        </p:grpSpPr>
        <p:sp>
          <p:nvSpPr>
            <p:cNvPr id="11268" name="右箭头 12"/>
            <p:cNvSpPr/>
            <p:nvPr/>
          </p:nvSpPr>
          <p:spPr>
            <a:xfrm>
              <a:off x="571661" y="111213"/>
              <a:ext cx="1148025" cy="123568"/>
            </a:xfrm>
            <a:prstGeom prst="rightArrow">
              <a:avLst>
                <a:gd name="adj1" fmla="val 50000"/>
                <a:gd name="adj2" fmla="val 49894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sz="18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269" name="矩形 13"/>
            <p:cNvSpPr/>
            <p:nvPr/>
          </p:nvSpPr>
          <p:spPr>
            <a:xfrm>
              <a:off x="0" y="0"/>
              <a:ext cx="584018" cy="37070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sz="18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74" name="椭圆形标注 18"/>
          <p:cNvSpPr/>
          <p:nvPr/>
        </p:nvSpPr>
        <p:spPr>
          <a:xfrm>
            <a:off x="4192435" y="1845062"/>
            <a:ext cx="949408" cy="351790"/>
          </a:xfrm>
          <a:prstGeom prst="wedgeEllipseCallout">
            <a:avLst>
              <a:gd name="adj1" fmla="val -73942"/>
              <a:gd name="adj2" fmla="val 785785"/>
            </a:avLst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7" name="椭圆形标注 21"/>
          <p:cNvSpPr/>
          <p:nvPr/>
        </p:nvSpPr>
        <p:spPr>
          <a:xfrm>
            <a:off x="5141843" y="1850777"/>
            <a:ext cx="949408" cy="346075"/>
          </a:xfrm>
          <a:prstGeom prst="wedgeEllipseCallout">
            <a:avLst>
              <a:gd name="adj1" fmla="val 135618"/>
              <a:gd name="adj2" fmla="val 808859"/>
            </a:avLst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9" name="标题 1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“3+1”重点模块</a:t>
            </a:r>
          </a:p>
        </p:txBody>
      </p:sp>
      <p:sp>
        <p:nvSpPr>
          <p:cNvPr id="11280" name="TextBox 18"/>
          <p:cNvSpPr/>
          <p:nvPr/>
        </p:nvSpPr>
        <p:spPr>
          <a:xfrm>
            <a:off x="198438" y="1147763"/>
            <a:ext cx="1887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  标签管理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281" name="TextBox 8"/>
          <p:cNvSpPr/>
          <p:nvPr/>
        </p:nvSpPr>
        <p:spPr>
          <a:xfrm>
            <a:off x="2159793" y="1085616"/>
            <a:ext cx="5332413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覆盖全球近</a:t>
            </a:r>
            <a:r>
              <a:rPr lang="zh-CN" altLang="en-US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200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个国家及地区的商务大数据。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2304" y="4867109"/>
            <a:ext cx="4528281" cy="152182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4F80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sym typeface="Calibri" panose="020F0502020204030204" pitchFamily="34" charset="0"/>
              </a:rPr>
              <a:t>整合全球近</a:t>
            </a:r>
            <a:r>
              <a:rPr lang="en-US" altLang="zh-CN" sz="1600" dirty="0">
                <a:solidFill>
                  <a:srgbClr val="002060"/>
                </a:solidFill>
                <a:sym typeface="Calibri" panose="020F0502020204030204" pitchFamily="34" charset="0"/>
              </a:rPr>
              <a:t>200</a:t>
            </a:r>
            <a:r>
              <a:rPr lang="zh-CN" altLang="en-US" sz="1600" dirty="0">
                <a:solidFill>
                  <a:srgbClr val="002060"/>
                </a:solidFill>
                <a:sym typeface="Calibri" panose="020F0502020204030204" pitchFamily="34" charset="0"/>
              </a:rPr>
              <a:t>个国家采购这个产品或正在采购这个产品的所有采购商的交易情况。了解其采购规律、建立一个强大的客户资源库，提供更多背景供企业选择。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7755" y="4867109"/>
            <a:ext cx="3209290" cy="152182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rgbClr val="4F80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sym typeface="Calibri" panose="020F0502020204030204" pitchFamily="34" charset="0"/>
              </a:rPr>
              <a:t>可查询出口到19个关单国的各贸易国的同行，以及这个同行的所有采购商的交易情况，及时全面的了解竞争对手的贸易动态。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“3+1”重点模块</a:t>
            </a:r>
          </a:p>
        </p:txBody>
      </p:sp>
      <p:sp>
        <p:nvSpPr>
          <p:cNvPr id="39938" name="TextBox 18"/>
          <p:cNvSpPr/>
          <p:nvPr/>
        </p:nvSpPr>
        <p:spPr>
          <a:xfrm>
            <a:off x="222525" y="1098540"/>
            <a:ext cx="1887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  交易情报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9939" name="TextBox 8"/>
          <p:cNvSpPr/>
          <p:nvPr/>
        </p:nvSpPr>
        <p:spPr>
          <a:xfrm>
            <a:off x="2147728" y="1068869"/>
            <a:ext cx="6475413" cy="493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精确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查询</a:t>
            </a:r>
            <a:r>
              <a:rPr lang="en-US" altLang="zh-CN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32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个国家及地区提/关单国的交易详情。</a:t>
            </a:r>
          </a:p>
        </p:txBody>
      </p:sp>
      <p:pic>
        <p:nvPicPr>
          <p:cNvPr id="39940" name="图片 2" descr="交易情报"/>
          <p:cNvPicPr>
            <a:picLocks noChangeAspect="1"/>
          </p:cNvPicPr>
          <p:nvPr/>
        </p:nvPicPr>
        <p:blipFill rotWithShape="1">
          <a:blip r:embed="rId2"/>
          <a:srcRect l="5" t="47590" r="22500" b="43465"/>
          <a:stretch>
            <a:fillRect/>
          </a:stretch>
        </p:blipFill>
        <p:spPr>
          <a:xfrm>
            <a:off x="0" y="1657128"/>
            <a:ext cx="9144000" cy="3241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TextBox 18"/>
          <p:cNvSpPr/>
          <p:nvPr/>
        </p:nvSpPr>
        <p:spPr>
          <a:xfrm>
            <a:off x="197803" y="4344988"/>
            <a:ext cx="1887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  企业搜索</a:t>
            </a:r>
          </a:p>
        </p:txBody>
      </p:sp>
      <p:sp>
        <p:nvSpPr>
          <p:cNvPr id="40972" name="Text Box 13"/>
          <p:cNvSpPr txBox="1"/>
          <p:nvPr/>
        </p:nvSpPr>
        <p:spPr>
          <a:xfrm>
            <a:off x="2203677" y="4345305"/>
            <a:ext cx="5862502" cy="4249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快速查询</a:t>
            </a:r>
            <a:r>
              <a:rPr lang="zh-CN" altLang="en-US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采购商、供应商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，全方位了解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采供关系。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4" name="图片 3" descr="企业搜索"/>
          <p:cNvPicPr>
            <a:picLocks noChangeAspect="1"/>
          </p:cNvPicPr>
          <p:nvPr/>
        </p:nvPicPr>
        <p:blipFill>
          <a:blip r:embed="rId3"/>
          <a:srcRect b="43628"/>
          <a:stretch>
            <a:fillRect/>
          </a:stretch>
        </p:blipFill>
        <p:spPr>
          <a:xfrm>
            <a:off x="635" y="4876705"/>
            <a:ext cx="9143365" cy="696595"/>
          </a:xfrm>
          <a:prstGeom prst="rect">
            <a:avLst/>
          </a:prstGeom>
        </p:spPr>
      </p:pic>
      <p:pic>
        <p:nvPicPr>
          <p:cNvPr id="3" name="图片 2" descr="微信截图_202002201103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30" y="2079625"/>
            <a:ext cx="3316336" cy="2155740"/>
          </a:xfrm>
          <a:prstGeom prst="rect">
            <a:avLst/>
          </a:prstGeom>
          <a:ln>
            <a:solidFill>
              <a:srgbClr val="4F80BD"/>
            </a:solidFill>
          </a:ln>
        </p:spPr>
      </p:pic>
      <p:pic>
        <p:nvPicPr>
          <p:cNvPr id="6" name="图片 5" descr="微信截图_202002201108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81" y="2079625"/>
            <a:ext cx="4687934" cy="2155740"/>
          </a:xfrm>
          <a:prstGeom prst="rect">
            <a:avLst/>
          </a:prstGeom>
          <a:ln>
            <a:solidFill>
              <a:srgbClr val="4F80BD"/>
            </a:solidFill>
          </a:ln>
        </p:spPr>
      </p:pic>
      <p:sp>
        <p:nvSpPr>
          <p:cNvPr id="5" name="椭圆形标注 18"/>
          <p:cNvSpPr/>
          <p:nvPr/>
        </p:nvSpPr>
        <p:spPr>
          <a:xfrm>
            <a:off x="4453890" y="1631410"/>
            <a:ext cx="931545" cy="349885"/>
          </a:xfrm>
          <a:prstGeom prst="wedgeEllipseCallout">
            <a:avLst>
              <a:gd name="adj1" fmla="val 123515"/>
              <a:gd name="adj2" fmla="val 86881"/>
            </a:avLst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微信截图_20200220111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" y="5638655"/>
            <a:ext cx="9143365" cy="960545"/>
          </a:xfrm>
          <a:prstGeom prst="rect">
            <a:avLst/>
          </a:prstGeom>
        </p:spPr>
      </p:pic>
      <p:sp>
        <p:nvSpPr>
          <p:cNvPr id="11274" name="椭圆形标注 18"/>
          <p:cNvSpPr/>
          <p:nvPr/>
        </p:nvSpPr>
        <p:spPr>
          <a:xfrm>
            <a:off x="681990" y="1641570"/>
            <a:ext cx="918845" cy="339725"/>
          </a:xfrm>
          <a:prstGeom prst="wedgeEllipseCallout">
            <a:avLst>
              <a:gd name="adj1" fmla="val 70771"/>
              <a:gd name="adj2" fmla="val 93503"/>
            </a:avLst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8"/>
          <p:cNvSpPr/>
          <p:nvPr/>
        </p:nvSpPr>
        <p:spPr>
          <a:xfrm>
            <a:off x="381000" y="1600200"/>
            <a:ext cx="8382000" cy="95590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1、定期智能推送</a:t>
            </a:r>
            <a:r>
              <a:rPr lang="zh-CN" altLang="en-US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产品报告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，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及时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了解行业动态；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2、定期推送重点</a:t>
            </a:r>
            <a:r>
              <a:rPr lang="zh-CN" altLang="en-US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采购商及供应商报告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，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随时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了解采供变化。</a:t>
            </a:r>
          </a:p>
        </p:txBody>
      </p:sp>
      <p:sp>
        <p:nvSpPr>
          <p:cNvPr id="41986" name="标题 1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“3+1”重点模块</a:t>
            </a:r>
          </a:p>
          <a:p>
            <a:pPr algn="ctr" eaLnBrk="0" hangingPunct="0"/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987" name="TextBox 18"/>
          <p:cNvSpPr/>
          <p:nvPr/>
        </p:nvSpPr>
        <p:spPr>
          <a:xfrm>
            <a:off x="341313" y="1147763"/>
            <a:ext cx="2954337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特色模块：推送服务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2" name="图片 1" descr="数据更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955777"/>
            <a:ext cx="9144635" cy="1825803"/>
          </a:xfrm>
          <a:prstGeom prst="rect">
            <a:avLst/>
          </a:prstGeom>
        </p:spPr>
      </p:pic>
      <p:pic>
        <p:nvPicPr>
          <p:cNvPr id="3" name="图片 2" descr="推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2556104"/>
            <a:ext cx="9145270" cy="23651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250" y="4075429"/>
            <a:ext cx="2876655" cy="228601"/>
          </a:xfrm>
          <a:prstGeom prst="rect">
            <a:avLst/>
          </a:prstGeom>
          <a:noFill/>
          <a:ln>
            <a:solidFill>
              <a:srgbClr val="4F80BD"/>
            </a:solidFill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3917" y="4692649"/>
            <a:ext cx="839843" cy="2286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免费体验</a:t>
            </a:r>
          </a:p>
        </p:txBody>
      </p:sp>
      <p:grpSp>
        <p:nvGrpSpPr>
          <p:cNvPr id="46082" name="TextBox 5"/>
          <p:cNvGrpSpPr/>
          <p:nvPr/>
        </p:nvGrpSpPr>
        <p:grpSpPr>
          <a:xfrm>
            <a:off x="-149860" y="967423"/>
            <a:ext cx="5072054" cy="4708598"/>
            <a:chOff x="0" y="0"/>
            <a:chExt cx="3008" cy="2051"/>
          </a:xfrm>
        </p:grpSpPr>
        <p:pic>
          <p:nvPicPr>
            <p:cNvPr id="46083" name="TextBox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92" cy="2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4" name="Text Box 5"/>
            <p:cNvSpPr txBox="1"/>
            <p:nvPr/>
          </p:nvSpPr>
          <p:spPr>
            <a:xfrm>
              <a:off x="147" y="93"/>
              <a:ext cx="2861" cy="19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咨询联系：</a:t>
              </a:r>
              <a:endPara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  <a:p>
              <a:pPr algn="l">
                <a:buNone/>
              </a:pP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  <a:p>
              <a:pPr algn="l">
                <a:buNone/>
              </a:pPr>
              <a:r>
                <a:rPr lang="en-US" altLang="zh-CN" b="1" dirty="0" err="1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黄燕鸣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 服贸部经理</a:t>
              </a:r>
            </a:p>
            <a:p>
              <a:pPr algn="l">
                <a:lnSpc>
                  <a:spcPct val="150000"/>
                </a:lnSpc>
                <a:buNone/>
              </a:pP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中国国际电子商务中心（公司）</a:t>
              </a:r>
            </a:p>
            <a:p>
              <a:pPr algn="l">
                <a:lnSpc>
                  <a:spcPct val="150000"/>
                </a:lnSpc>
                <a:buNone/>
              </a:pP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国富粤（广东）信息技术有限公司</a:t>
              </a:r>
            </a:p>
            <a:p>
              <a:pPr algn="l">
                <a:lnSpc>
                  <a:spcPct val="150000"/>
                </a:lnSpc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电话：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86-750-3502063</a:t>
              </a:r>
            </a:p>
            <a:p>
              <a:pPr algn="l">
                <a:lnSpc>
                  <a:spcPct val="150000"/>
                </a:lnSpc>
                <a:buNone/>
              </a:pPr>
              <a:r>
                <a:rPr lang="zh-CN" altLang="en-US" b="1" dirty="0">
                  <a:sym typeface="Calibri" panose="020F0502020204030204" pitchFamily="34" charset="0"/>
                </a:rPr>
                <a:t>手机：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86-19128639782</a:t>
              </a:r>
            </a:p>
            <a:p>
              <a:pPr algn="l">
                <a:lnSpc>
                  <a:spcPct val="150000"/>
                </a:lnSpc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传真：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86-750-3515991</a:t>
              </a:r>
            </a:p>
            <a:p>
              <a:pPr algn="l">
                <a:lnSpc>
                  <a:spcPct val="150000"/>
                </a:lnSpc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网址：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ciecc.mofcom.gov.cn</a:t>
              </a:r>
            </a:p>
            <a:p>
              <a:pPr algn="l">
                <a:lnSpc>
                  <a:spcPct val="150000"/>
                </a:lnSpc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邮箱：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service07@ec-gd.com.cn</a:t>
              </a:r>
            </a:p>
          </p:txBody>
        </p:sp>
      </p:grp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14466" y="1747951"/>
            <a:ext cx="5340278" cy="37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>
          <a:noFill/>
        </a:ln>
        <a:effectLst>
          <a:outerShdw dist="35921" dir="2700000" algn="ctr" rotWithShape="0">
            <a:srgbClr val="C0C0C0">
              <a:alpha val="75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全屏显示(4:3)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自定义设计方案</vt:lpstr>
      <vt:lpstr>1_自定义设计方案</vt:lpstr>
      <vt:lpstr>2_自定义设计方案</vt:lpstr>
      <vt:lpstr>3_自定义设计方案</vt:lpstr>
      <vt:lpstr>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余汇</cp:lastModifiedBy>
  <cp:revision>39</cp:revision>
  <dcterms:created xsi:type="dcterms:W3CDTF">2020-02-17T03:25:00Z</dcterms:created>
  <dcterms:modified xsi:type="dcterms:W3CDTF">2020-09-01T06:54:41Z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